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0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1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7" r:id="rId4"/>
    <p:sldId id="276" r:id="rId5"/>
    <p:sldId id="275" r:id="rId6"/>
    <p:sldId id="279" r:id="rId7"/>
    <p:sldId id="259" r:id="rId8"/>
    <p:sldId id="273" r:id="rId9"/>
    <p:sldId id="262" r:id="rId10"/>
    <p:sldId id="268" r:id="rId11"/>
    <p:sldId id="269" r:id="rId12"/>
    <p:sldId id="263" r:id="rId13"/>
    <p:sldId id="271" r:id="rId14"/>
    <p:sldId id="264" r:id="rId15"/>
    <p:sldId id="272" r:id="rId16"/>
    <p:sldId id="280" r:id="rId17"/>
    <p:sldId id="281" r:id="rId18"/>
    <p:sldId id="282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D2DEAA-8128-4D66-0C5E-ACE6E9F4B064}" v="13" dt="2025-04-21T10:10:37.829"/>
    <p1510:client id="{C0087AF5-2338-E747-ABBD-589B356C4637}" v="227" dt="2025-04-21T10:55:45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172"/>
    <p:restoredTop sz="65876"/>
  </p:normalViewPr>
  <p:slideViewPr>
    <p:cSldViewPr snapToGrid="0">
      <p:cViewPr varScale="1">
        <p:scale>
          <a:sx n="100" d="100"/>
          <a:sy n="100" d="100"/>
        </p:scale>
        <p:origin x="2216" y="168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image" Target="../media/image19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4686E7-8CE2-7843-B5B0-11EDA5EBCFA3}" type="doc">
      <dgm:prSet loTypeId="urn:microsoft.com/office/officeart/2005/8/layout/process1" loCatId="" qsTypeId="urn:microsoft.com/office/officeart/2005/8/quickstyle/simple1" qsCatId="simple" csTypeId="urn:microsoft.com/office/officeart/2005/8/colors/colorful2" csCatId="colorful" phldr="1"/>
      <dgm:spPr/>
    </dgm:pt>
    <mc:AlternateContent xmlns:mc="http://schemas.openxmlformats.org/markup-compatibility/2006" xmlns:a14="http://schemas.microsoft.com/office/drawing/2010/main">
      <mc:Choice Requires="a14">
        <dgm:pt modelId="{10617158-7E49-4043-830B-EF272217CEC1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Initial guess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</m:sSub>
                </m:oMath>
              </a14:m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10617158-7E49-4043-830B-EF272217CEC1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Initial guess </a:t>
              </a:r>
              <a:r>
                <a:rPr lang="en-GB" sz="2000" b="0" i="0" noProof="1">
                  <a:latin typeface="Cambria Math" panose="02040503050406030204" pitchFamily="18" charset="0"/>
                </a:rPr>
                <a:t>𝑥_𝑘</a:t>
              </a:r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BEE8EF32-6AF9-FF4E-8EE3-E5F43CD4DB24}" type="parTrans" cxnId="{67B07C2D-7A3F-CC4A-BB5F-5EA70C049A0C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B67675-E3C2-F24D-9B81-C70446058F65}" type="sibTrans" cxnId="{67B07C2D-7A3F-CC4A-BB5F-5EA70C049A0C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8ADBD5D8-CCCC-9F41-B1E1-D887A2643C7F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Calculate solution at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</m:sSub>
                </m:oMath>
              </a14:m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8ADBD5D8-CCCC-9F41-B1E1-D887A2643C7F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Calculate solution at </a:t>
              </a:r>
              <a:r>
                <a:rPr lang="en-GB" sz="2000" b="0" i="0" noProof="1">
                  <a:latin typeface="Cambria Math" panose="02040503050406030204" pitchFamily="18" charset="0"/>
                </a:rPr>
                <a:t>𝑥_𝑘</a:t>
              </a:r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36A558B1-C31C-9843-A210-8A517C8A05D1}" type="parTrans" cxnId="{A20A4DB7-BEDD-6E49-915F-DBEEC5E0B850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6EB386-4119-BC46-8F82-FEE1077BC6AC}" type="sibTrans" cxnId="{A20A4DB7-BEDD-6E49-915F-DBEEC5E0B850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C58A87E7-CC5C-D540-B9EB-950A6682DA24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Move to new iteration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+1</m:t>
                      </m:r>
                    </m:sub>
                  </m:sSub>
                </m:oMath>
              </a14:m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 based on these values</a:t>
              </a:r>
            </a:p>
          </dgm:t>
        </dgm:pt>
      </mc:Choice>
      <mc:Fallback xmlns="">
        <dgm:pt modelId="{C58A87E7-CC5C-D540-B9EB-950A6682DA24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Move to new iteration </a:t>
              </a:r>
              <a:r>
                <a:rPr lang="en-GB" sz="2000" b="0" i="0" noProof="1">
                  <a:latin typeface="Cambria Math" panose="02040503050406030204" pitchFamily="18" charset="0"/>
                </a:rPr>
                <a:t>𝑥_(𝑘+1)</a:t>
              </a:r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 based on these values</a:t>
              </a:r>
            </a:p>
          </dgm:t>
        </dgm:pt>
      </mc:Fallback>
    </mc:AlternateContent>
    <dgm:pt modelId="{CBC2A9C1-EDB9-2E45-9C0D-5EA0D3FA88F0}" type="parTrans" cxnId="{1834024F-6236-D94B-8B5B-262A36123F33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319453-7C19-F649-B24A-EA777531BF63}" type="sibTrans" cxnId="{1834024F-6236-D94B-8B5B-262A36123F33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0B14B0-D999-BA43-A329-4EB5DA2BD31C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Continue iterations</a:t>
          </a:r>
        </a:p>
      </dgm:t>
    </dgm:pt>
    <dgm:pt modelId="{4684870F-F13E-C440-9B94-3E3DC0AD262D}" type="parTrans" cxnId="{26B9EB23-E858-194D-91AC-EF4E4DC36122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556F71-3085-224D-A3FB-FAC4E308C9AD}" type="sibTrans" cxnId="{26B9EB23-E858-194D-91AC-EF4E4DC36122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2ADE98-916C-0341-8360-EE15E84FA62D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Solutions converge on an optimum (aka they stop improving)</a:t>
          </a:r>
        </a:p>
      </dgm:t>
    </dgm:pt>
    <dgm:pt modelId="{7F2EB1E8-586A-FC4E-BF75-C9B83E0C64BD}" type="par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C414EE-28C3-DB44-B2A9-E0333C19CB22}" type="sib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6114CB-7EFA-5742-9EA8-E70C5F60B318}">
      <dgm:prSet custT="1"/>
      <dgm:spPr/>
      <dgm:t>
        <a:bodyPr/>
        <a:lstStyle/>
        <a:p>
          <a:r>
            <a:rPr lang="en-GB" sz="2000" noProof="1"/>
            <a:t>Choose a direction and distance</a:t>
          </a:r>
        </a:p>
      </dgm:t>
    </dgm:pt>
    <dgm:pt modelId="{7565CC83-F03D-CC45-8626-B662BC149889}" type="parTrans" cxnId="{2BCF000D-901E-E54A-A860-A895F530ED28}">
      <dgm:prSet/>
      <dgm:spPr/>
      <dgm:t>
        <a:bodyPr/>
        <a:lstStyle/>
        <a:p>
          <a:endParaRPr lang="en-GB" sz="1800"/>
        </a:p>
      </dgm:t>
    </dgm:pt>
    <dgm:pt modelId="{F68E0B67-7451-1247-8A19-0514BBA97F36}" type="sibTrans" cxnId="{2BCF000D-901E-E54A-A860-A895F530ED28}">
      <dgm:prSet custT="1"/>
      <dgm:spPr/>
      <dgm:t>
        <a:bodyPr/>
        <a:lstStyle/>
        <a:p>
          <a:endParaRPr lang="en-GB" sz="1400" noProof="1"/>
        </a:p>
      </dgm:t>
    </dgm:pt>
    <dgm:pt modelId="{5110FDAD-A156-CA48-94A4-D78829639D19}" type="pres">
      <dgm:prSet presAssocID="{F84686E7-8CE2-7843-B5B0-11EDA5EBCFA3}" presName="Name0" presStyleCnt="0">
        <dgm:presLayoutVars>
          <dgm:dir/>
          <dgm:resizeHandles val="exact"/>
        </dgm:presLayoutVars>
      </dgm:prSet>
      <dgm:spPr/>
    </dgm:pt>
    <dgm:pt modelId="{559A465B-0D59-4344-BF89-B32F72B96BF3}" type="pres">
      <dgm:prSet presAssocID="{10617158-7E49-4043-830B-EF272217CEC1}" presName="node" presStyleLbl="node1" presStyleIdx="0" presStyleCnt="6" custScaleX="191397">
        <dgm:presLayoutVars>
          <dgm:bulletEnabled val="1"/>
        </dgm:presLayoutVars>
      </dgm:prSet>
      <dgm:spPr/>
    </dgm:pt>
    <dgm:pt modelId="{A971F1BC-3B72-4C4C-A3ED-D8250268B17D}" type="pres">
      <dgm:prSet presAssocID="{ADB67675-E3C2-F24D-9B81-C70446058F65}" presName="sibTrans" presStyleLbl="sibTrans2D1" presStyleIdx="0" presStyleCnt="5"/>
      <dgm:spPr/>
    </dgm:pt>
    <dgm:pt modelId="{FED28FA1-3706-DD43-8CC5-EA44A12A9ECE}" type="pres">
      <dgm:prSet presAssocID="{ADB67675-E3C2-F24D-9B81-C70446058F65}" presName="connectorText" presStyleLbl="sibTrans2D1" presStyleIdx="0" presStyleCnt="5"/>
      <dgm:spPr/>
    </dgm:pt>
    <dgm:pt modelId="{5B52559D-4021-814D-8574-06D6DAFB64BA}" type="pres">
      <dgm:prSet presAssocID="{8ADBD5D8-CCCC-9F41-B1E1-D887A2643C7F}" presName="node" presStyleLbl="node1" presStyleIdx="1" presStyleCnt="6" custScaleX="191397">
        <dgm:presLayoutVars>
          <dgm:bulletEnabled val="1"/>
        </dgm:presLayoutVars>
      </dgm:prSet>
      <dgm:spPr/>
    </dgm:pt>
    <dgm:pt modelId="{C79756C6-FA80-2947-B738-A2FD5EF0B07F}" type="pres">
      <dgm:prSet presAssocID="{FF6EB386-4119-BC46-8F82-FEE1077BC6AC}" presName="sibTrans" presStyleLbl="sibTrans2D1" presStyleIdx="1" presStyleCnt="5"/>
      <dgm:spPr/>
    </dgm:pt>
    <dgm:pt modelId="{E945915D-0EAD-6C4E-B6C5-61CF2AA5ABE1}" type="pres">
      <dgm:prSet presAssocID="{FF6EB386-4119-BC46-8F82-FEE1077BC6AC}" presName="connectorText" presStyleLbl="sibTrans2D1" presStyleIdx="1" presStyleCnt="5"/>
      <dgm:spPr/>
    </dgm:pt>
    <dgm:pt modelId="{BA93754E-5762-4D47-941F-D642FFFF9481}" type="pres">
      <dgm:prSet presAssocID="{EF6114CB-7EFA-5742-9EA8-E70C5F60B318}" presName="node" presStyleLbl="node1" presStyleIdx="2" presStyleCnt="6" custScaleX="191397">
        <dgm:presLayoutVars>
          <dgm:bulletEnabled val="1"/>
        </dgm:presLayoutVars>
      </dgm:prSet>
      <dgm:spPr/>
    </dgm:pt>
    <dgm:pt modelId="{54D7C067-54E3-1F4D-B0F4-BAA00C2FF8A7}" type="pres">
      <dgm:prSet presAssocID="{F68E0B67-7451-1247-8A19-0514BBA97F36}" presName="sibTrans" presStyleLbl="sibTrans2D1" presStyleIdx="2" presStyleCnt="5"/>
      <dgm:spPr/>
    </dgm:pt>
    <dgm:pt modelId="{500F48F4-8441-2540-B6E0-000D9D697CF0}" type="pres">
      <dgm:prSet presAssocID="{F68E0B67-7451-1247-8A19-0514BBA97F36}" presName="connectorText" presStyleLbl="sibTrans2D1" presStyleIdx="2" presStyleCnt="5"/>
      <dgm:spPr/>
    </dgm:pt>
    <dgm:pt modelId="{BD7C1087-A99B-3B45-9912-FBDDA1569F8C}" type="pres">
      <dgm:prSet presAssocID="{C58A87E7-CC5C-D540-B9EB-950A6682DA24}" presName="node" presStyleLbl="node1" presStyleIdx="3" presStyleCnt="6" custScaleX="191397">
        <dgm:presLayoutVars>
          <dgm:bulletEnabled val="1"/>
        </dgm:presLayoutVars>
      </dgm:prSet>
      <dgm:spPr/>
    </dgm:pt>
    <dgm:pt modelId="{6B7BE651-EB3C-E047-A07E-5AE5C5B61F04}" type="pres">
      <dgm:prSet presAssocID="{A7319453-7C19-F649-B24A-EA777531BF63}" presName="sibTrans" presStyleLbl="sibTrans2D1" presStyleIdx="3" presStyleCnt="5"/>
      <dgm:spPr/>
    </dgm:pt>
    <dgm:pt modelId="{AD51EC09-1E54-6640-843B-4C170FE05E59}" type="pres">
      <dgm:prSet presAssocID="{A7319453-7C19-F649-B24A-EA777531BF63}" presName="connectorText" presStyleLbl="sibTrans2D1" presStyleIdx="3" presStyleCnt="5"/>
      <dgm:spPr/>
    </dgm:pt>
    <dgm:pt modelId="{33D0CC9F-7B7A-2143-8A2E-52C141F54E3E}" type="pres">
      <dgm:prSet presAssocID="{600B14B0-D999-BA43-A329-4EB5DA2BD31C}" presName="node" presStyleLbl="node1" presStyleIdx="4" presStyleCnt="6" custScaleX="191397">
        <dgm:presLayoutVars>
          <dgm:bulletEnabled val="1"/>
        </dgm:presLayoutVars>
      </dgm:prSet>
      <dgm:spPr/>
    </dgm:pt>
    <dgm:pt modelId="{C31FB013-2F19-EC40-8861-1A19987F714E}" type="pres">
      <dgm:prSet presAssocID="{4D556F71-3085-224D-A3FB-FAC4E308C9AD}" presName="sibTrans" presStyleLbl="sibTrans2D1" presStyleIdx="4" presStyleCnt="5"/>
      <dgm:spPr/>
    </dgm:pt>
    <dgm:pt modelId="{3C0B9AC4-BA2A-C845-A7C7-FA27A8C29D04}" type="pres">
      <dgm:prSet presAssocID="{4D556F71-3085-224D-A3FB-FAC4E308C9AD}" presName="connectorText" presStyleLbl="sibTrans2D1" presStyleIdx="4" presStyleCnt="5"/>
      <dgm:spPr/>
    </dgm:pt>
    <dgm:pt modelId="{27B6DC24-4A3C-1041-B2F6-5CE53016C3B4}" type="pres">
      <dgm:prSet presAssocID="{1A2ADE98-916C-0341-8360-EE15E84FA62D}" presName="node" presStyleLbl="node1" presStyleIdx="5" presStyleCnt="6" custScaleX="191397">
        <dgm:presLayoutVars>
          <dgm:bulletEnabled val="1"/>
        </dgm:presLayoutVars>
      </dgm:prSet>
      <dgm:spPr/>
    </dgm:pt>
  </dgm:ptLst>
  <dgm:cxnLst>
    <dgm:cxn modelId="{494BEB02-F0E9-FC4E-AA31-07D3CE341276}" type="presOf" srcId="{A7319453-7C19-F649-B24A-EA777531BF63}" destId="{6B7BE651-EB3C-E047-A07E-5AE5C5B61F04}" srcOrd="0" destOrd="0" presId="urn:microsoft.com/office/officeart/2005/8/layout/process1"/>
    <dgm:cxn modelId="{2BCF000D-901E-E54A-A860-A895F530ED28}" srcId="{F84686E7-8CE2-7843-B5B0-11EDA5EBCFA3}" destId="{EF6114CB-7EFA-5742-9EA8-E70C5F60B318}" srcOrd="2" destOrd="0" parTransId="{7565CC83-F03D-CC45-8626-B662BC149889}" sibTransId="{F68E0B67-7451-1247-8A19-0514BBA97F36}"/>
    <dgm:cxn modelId="{8DFEE815-89DE-224F-B181-A3768281BED6}" type="presOf" srcId="{ADB67675-E3C2-F24D-9B81-C70446058F65}" destId="{FED28FA1-3706-DD43-8CC5-EA44A12A9ECE}" srcOrd="1" destOrd="0" presId="urn:microsoft.com/office/officeart/2005/8/layout/process1"/>
    <dgm:cxn modelId="{9F60D21D-9E1D-F148-8957-E40E1275D26F}" type="presOf" srcId="{F68E0B67-7451-1247-8A19-0514BBA97F36}" destId="{54D7C067-54E3-1F4D-B0F4-BAA00C2FF8A7}" srcOrd="0" destOrd="0" presId="urn:microsoft.com/office/officeart/2005/8/layout/process1"/>
    <dgm:cxn modelId="{26B9EB23-E858-194D-91AC-EF4E4DC36122}" srcId="{F84686E7-8CE2-7843-B5B0-11EDA5EBCFA3}" destId="{600B14B0-D999-BA43-A329-4EB5DA2BD31C}" srcOrd="4" destOrd="0" parTransId="{4684870F-F13E-C440-9B94-3E3DC0AD262D}" sibTransId="{4D556F71-3085-224D-A3FB-FAC4E308C9AD}"/>
    <dgm:cxn modelId="{67B07C2D-7A3F-CC4A-BB5F-5EA70C049A0C}" srcId="{F84686E7-8CE2-7843-B5B0-11EDA5EBCFA3}" destId="{10617158-7E49-4043-830B-EF272217CEC1}" srcOrd="0" destOrd="0" parTransId="{BEE8EF32-6AF9-FF4E-8EE3-E5F43CD4DB24}" sibTransId="{ADB67675-E3C2-F24D-9B81-C70446058F65}"/>
    <dgm:cxn modelId="{F1D10938-76EF-EF42-80EF-7005B4ED75B4}" type="presOf" srcId="{1A2ADE98-916C-0341-8360-EE15E84FA62D}" destId="{27B6DC24-4A3C-1041-B2F6-5CE53016C3B4}" srcOrd="0" destOrd="0" presId="urn:microsoft.com/office/officeart/2005/8/layout/process1"/>
    <dgm:cxn modelId="{71BA9339-BEB0-DE43-9ABC-0AB98E8FF3AB}" srcId="{F84686E7-8CE2-7843-B5B0-11EDA5EBCFA3}" destId="{1A2ADE98-916C-0341-8360-EE15E84FA62D}" srcOrd="5" destOrd="0" parTransId="{7F2EB1E8-586A-FC4E-BF75-C9B83E0C64BD}" sibTransId="{9FC414EE-28C3-DB44-B2A9-E0333C19CB22}"/>
    <dgm:cxn modelId="{F0BB323B-9819-814E-8325-6A04ED5C3E73}" type="presOf" srcId="{600B14B0-D999-BA43-A329-4EB5DA2BD31C}" destId="{33D0CC9F-7B7A-2143-8A2E-52C141F54E3E}" srcOrd="0" destOrd="0" presId="urn:microsoft.com/office/officeart/2005/8/layout/process1"/>
    <dgm:cxn modelId="{574B7B3F-E455-D34F-95AE-B862161125DD}" type="presOf" srcId="{EF6114CB-7EFA-5742-9EA8-E70C5F60B318}" destId="{BA93754E-5762-4D47-941F-D642FFFF9481}" srcOrd="0" destOrd="0" presId="urn:microsoft.com/office/officeart/2005/8/layout/process1"/>
    <dgm:cxn modelId="{894A8D4E-ECEE-BC43-A877-EEAA5A1B7DED}" type="presOf" srcId="{F68E0B67-7451-1247-8A19-0514BBA97F36}" destId="{500F48F4-8441-2540-B6E0-000D9D697CF0}" srcOrd="1" destOrd="0" presId="urn:microsoft.com/office/officeart/2005/8/layout/process1"/>
    <dgm:cxn modelId="{1834024F-6236-D94B-8B5B-262A36123F33}" srcId="{F84686E7-8CE2-7843-B5B0-11EDA5EBCFA3}" destId="{C58A87E7-CC5C-D540-B9EB-950A6682DA24}" srcOrd="3" destOrd="0" parTransId="{CBC2A9C1-EDB9-2E45-9C0D-5EA0D3FA88F0}" sibTransId="{A7319453-7C19-F649-B24A-EA777531BF63}"/>
    <dgm:cxn modelId="{0A185050-2059-6242-9C25-6D534A1C6D40}" type="presOf" srcId="{F84686E7-8CE2-7843-B5B0-11EDA5EBCFA3}" destId="{5110FDAD-A156-CA48-94A4-D78829639D19}" srcOrd="0" destOrd="0" presId="urn:microsoft.com/office/officeart/2005/8/layout/process1"/>
    <dgm:cxn modelId="{56EC9D5C-8EB3-9C40-A47D-32B6CC843101}" type="presOf" srcId="{10617158-7E49-4043-830B-EF272217CEC1}" destId="{559A465B-0D59-4344-BF89-B32F72B96BF3}" srcOrd="0" destOrd="0" presId="urn:microsoft.com/office/officeart/2005/8/layout/process1"/>
    <dgm:cxn modelId="{B99B456A-62C1-AF49-BE85-6BD74EBE3B71}" type="presOf" srcId="{FF6EB386-4119-BC46-8F82-FEE1077BC6AC}" destId="{C79756C6-FA80-2947-B738-A2FD5EF0B07F}" srcOrd="0" destOrd="0" presId="urn:microsoft.com/office/officeart/2005/8/layout/process1"/>
    <dgm:cxn modelId="{78546A9E-9DD8-994A-B644-60F34F4C65AE}" type="presOf" srcId="{ADB67675-E3C2-F24D-9B81-C70446058F65}" destId="{A971F1BC-3B72-4C4C-A3ED-D8250268B17D}" srcOrd="0" destOrd="0" presId="urn:microsoft.com/office/officeart/2005/8/layout/process1"/>
    <dgm:cxn modelId="{1FB8C8B0-3470-1A4C-9F32-77EAE9A2893D}" type="presOf" srcId="{4D556F71-3085-224D-A3FB-FAC4E308C9AD}" destId="{3C0B9AC4-BA2A-C845-A7C7-FA27A8C29D04}" srcOrd="1" destOrd="0" presId="urn:microsoft.com/office/officeart/2005/8/layout/process1"/>
    <dgm:cxn modelId="{A20A4DB7-BEDD-6E49-915F-DBEEC5E0B850}" srcId="{F84686E7-8CE2-7843-B5B0-11EDA5EBCFA3}" destId="{8ADBD5D8-CCCC-9F41-B1E1-D887A2643C7F}" srcOrd="1" destOrd="0" parTransId="{36A558B1-C31C-9843-A210-8A517C8A05D1}" sibTransId="{FF6EB386-4119-BC46-8F82-FEE1077BC6AC}"/>
    <dgm:cxn modelId="{C5D3D1C7-870D-804F-85F7-FF123E7ACBD7}" type="presOf" srcId="{8ADBD5D8-CCCC-9F41-B1E1-D887A2643C7F}" destId="{5B52559D-4021-814D-8574-06D6DAFB64BA}" srcOrd="0" destOrd="0" presId="urn:microsoft.com/office/officeart/2005/8/layout/process1"/>
    <dgm:cxn modelId="{B9E2C9C8-234F-8D4B-A1F9-95439CE3619B}" type="presOf" srcId="{FF6EB386-4119-BC46-8F82-FEE1077BC6AC}" destId="{E945915D-0EAD-6C4E-B6C5-61CF2AA5ABE1}" srcOrd="1" destOrd="0" presId="urn:microsoft.com/office/officeart/2005/8/layout/process1"/>
    <dgm:cxn modelId="{DD6A62C9-8684-F942-A0F9-A20958ABACB8}" type="presOf" srcId="{C58A87E7-CC5C-D540-B9EB-950A6682DA24}" destId="{BD7C1087-A99B-3B45-9912-FBDDA1569F8C}" srcOrd="0" destOrd="0" presId="urn:microsoft.com/office/officeart/2005/8/layout/process1"/>
    <dgm:cxn modelId="{38B7AEDC-D136-C044-AF38-595FB229BDBF}" type="presOf" srcId="{4D556F71-3085-224D-A3FB-FAC4E308C9AD}" destId="{C31FB013-2F19-EC40-8861-1A19987F714E}" srcOrd="0" destOrd="0" presId="urn:microsoft.com/office/officeart/2005/8/layout/process1"/>
    <dgm:cxn modelId="{2114E9ED-8086-F847-B241-78F4D3EEBB8F}" type="presOf" srcId="{A7319453-7C19-F649-B24A-EA777531BF63}" destId="{AD51EC09-1E54-6640-843B-4C170FE05E59}" srcOrd="1" destOrd="0" presId="urn:microsoft.com/office/officeart/2005/8/layout/process1"/>
    <dgm:cxn modelId="{6E1BFB30-3EF7-994F-BE9D-D240A24D7412}" type="presParOf" srcId="{5110FDAD-A156-CA48-94A4-D78829639D19}" destId="{559A465B-0D59-4344-BF89-B32F72B96BF3}" srcOrd="0" destOrd="0" presId="urn:microsoft.com/office/officeart/2005/8/layout/process1"/>
    <dgm:cxn modelId="{D431B5AA-C05D-CC47-A4AB-0664855CCFC0}" type="presParOf" srcId="{5110FDAD-A156-CA48-94A4-D78829639D19}" destId="{A971F1BC-3B72-4C4C-A3ED-D8250268B17D}" srcOrd="1" destOrd="0" presId="urn:microsoft.com/office/officeart/2005/8/layout/process1"/>
    <dgm:cxn modelId="{18D584BF-6CB5-8B4B-8237-111262129F07}" type="presParOf" srcId="{A971F1BC-3B72-4C4C-A3ED-D8250268B17D}" destId="{FED28FA1-3706-DD43-8CC5-EA44A12A9ECE}" srcOrd="0" destOrd="0" presId="urn:microsoft.com/office/officeart/2005/8/layout/process1"/>
    <dgm:cxn modelId="{69BA2FB7-F67A-1042-AD51-8144A6A04B24}" type="presParOf" srcId="{5110FDAD-A156-CA48-94A4-D78829639D19}" destId="{5B52559D-4021-814D-8574-06D6DAFB64BA}" srcOrd="2" destOrd="0" presId="urn:microsoft.com/office/officeart/2005/8/layout/process1"/>
    <dgm:cxn modelId="{5D84B379-EB9E-8A41-AF6E-7EC516AEAB3D}" type="presParOf" srcId="{5110FDAD-A156-CA48-94A4-D78829639D19}" destId="{C79756C6-FA80-2947-B738-A2FD5EF0B07F}" srcOrd="3" destOrd="0" presId="urn:microsoft.com/office/officeart/2005/8/layout/process1"/>
    <dgm:cxn modelId="{C9404963-A2E5-D149-A844-A590DAF911A7}" type="presParOf" srcId="{C79756C6-FA80-2947-B738-A2FD5EF0B07F}" destId="{E945915D-0EAD-6C4E-B6C5-61CF2AA5ABE1}" srcOrd="0" destOrd="0" presId="urn:microsoft.com/office/officeart/2005/8/layout/process1"/>
    <dgm:cxn modelId="{8D27F2F7-40FB-D44D-81E8-FB5B0D58FFF7}" type="presParOf" srcId="{5110FDAD-A156-CA48-94A4-D78829639D19}" destId="{BA93754E-5762-4D47-941F-D642FFFF9481}" srcOrd="4" destOrd="0" presId="urn:microsoft.com/office/officeart/2005/8/layout/process1"/>
    <dgm:cxn modelId="{56E3BF0E-1AAA-6D4D-8474-8A383A68C40C}" type="presParOf" srcId="{5110FDAD-A156-CA48-94A4-D78829639D19}" destId="{54D7C067-54E3-1F4D-B0F4-BAA00C2FF8A7}" srcOrd="5" destOrd="0" presId="urn:microsoft.com/office/officeart/2005/8/layout/process1"/>
    <dgm:cxn modelId="{2FD16F24-299D-3442-A968-8B0BFCF230BC}" type="presParOf" srcId="{54D7C067-54E3-1F4D-B0F4-BAA00C2FF8A7}" destId="{500F48F4-8441-2540-B6E0-000D9D697CF0}" srcOrd="0" destOrd="0" presId="urn:microsoft.com/office/officeart/2005/8/layout/process1"/>
    <dgm:cxn modelId="{797C2BEC-7389-1845-AA18-793A3C615012}" type="presParOf" srcId="{5110FDAD-A156-CA48-94A4-D78829639D19}" destId="{BD7C1087-A99B-3B45-9912-FBDDA1569F8C}" srcOrd="6" destOrd="0" presId="urn:microsoft.com/office/officeart/2005/8/layout/process1"/>
    <dgm:cxn modelId="{F7D7B885-FF22-734E-BE1E-BD23FEDB7C94}" type="presParOf" srcId="{5110FDAD-A156-CA48-94A4-D78829639D19}" destId="{6B7BE651-EB3C-E047-A07E-5AE5C5B61F04}" srcOrd="7" destOrd="0" presId="urn:microsoft.com/office/officeart/2005/8/layout/process1"/>
    <dgm:cxn modelId="{6AA42060-9D64-B547-8904-4C66639DD43C}" type="presParOf" srcId="{6B7BE651-EB3C-E047-A07E-5AE5C5B61F04}" destId="{AD51EC09-1E54-6640-843B-4C170FE05E59}" srcOrd="0" destOrd="0" presId="urn:microsoft.com/office/officeart/2005/8/layout/process1"/>
    <dgm:cxn modelId="{E2D6DB35-F3F1-9F4E-8E52-A957D15CAAFD}" type="presParOf" srcId="{5110FDAD-A156-CA48-94A4-D78829639D19}" destId="{33D0CC9F-7B7A-2143-8A2E-52C141F54E3E}" srcOrd="8" destOrd="0" presId="urn:microsoft.com/office/officeart/2005/8/layout/process1"/>
    <dgm:cxn modelId="{C1F188D8-6F1F-D44E-A644-FD40192063D1}" type="presParOf" srcId="{5110FDAD-A156-CA48-94A4-D78829639D19}" destId="{C31FB013-2F19-EC40-8861-1A19987F714E}" srcOrd="9" destOrd="0" presId="urn:microsoft.com/office/officeart/2005/8/layout/process1"/>
    <dgm:cxn modelId="{B3A5AFCA-D8ED-D94C-91F7-7EACE3766D58}" type="presParOf" srcId="{C31FB013-2F19-EC40-8861-1A19987F714E}" destId="{3C0B9AC4-BA2A-C845-A7C7-FA27A8C29D04}" srcOrd="0" destOrd="0" presId="urn:microsoft.com/office/officeart/2005/8/layout/process1"/>
    <dgm:cxn modelId="{F9D4475C-9A42-544D-B2D9-CC1BD02751DA}" type="presParOf" srcId="{5110FDAD-A156-CA48-94A4-D78829639D19}" destId="{27B6DC24-4A3C-1041-B2F6-5CE53016C3B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4686E7-8CE2-7843-B5B0-11EDA5EBCFA3}" type="doc">
      <dgm:prSet loTypeId="urn:microsoft.com/office/officeart/2005/8/layout/process1" loCatId="" qsTypeId="urn:microsoft.com/office/officeart/2005/8/quickstyle/simple1" qsCatId="simple" csTypeId="urn:microsoft.com/office/officeart/2005/8/colors/colorful2" csCatId="colorful" phldr="1"/>
      <dgm:spPr/>
    </dgm:pt>
    <dgm:pt modelId="{10617158-7E49-4043-830B-EF272217CEC1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EE8EF32-6AF9-FF4E-8EE3-E5F43CD4DB24}" type="parTrans" cxnId="{67B07C2D-7A3F-CC4A-BB5F-5EA70C049A0C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B67675-E3C2-F24D-9B81-C70446058F65}" type="sibTrans" cxnId="{67B07C2D-7A3F-CC4A-BB5F-5EA70C049A0C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ADBD5D8-CCCC-9F41-B1E1-D887A2643C7F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6A558B1-C31C-9843-A210-8A517C8A05D1}" type="parTrans" cxnId="{A20A4DB7-BEDD-6E49-915F-DBEEC5E0B850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6EB386-4119-BC46-8F82-FEE1077BC6AC}" type="sibTrans" cxnId="{A20A4DB7-BEDD-6E49-915F-DBEEC5E0B850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58A87E7-CC5C-D540-B9EB-950A6682DA24}">
      <dgm:prSet phldrT="[Text]" custT="1"/>
      <dgm:spPr>
        <a:blipFill>
          <a:blip xmlns:r="http://schemas.openxmlformats.org/officeDocument/2006/relationships" r:embed="rId3"/>
          <a:stretch>
            <a:fillRect r="-223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BC2A9C1-EDB9-2E45-9C0D-5EA0D3FA88F0}" type="parTrans" cxnId="{1834024F-6236-D94B-8B5B-262A36123F33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319453-7C19-F649-B24A-EA777531BF63}" type="sibTrans" cxnId="{1834024F-6236-D94B-8B5B-262A36123F33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0B14B0-D999-BA43-A329-4EB5DA2BD31C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Continue iterations</a:t>
          </a:r>
        </a:p>
      </dgm:t>
    </dgm:pt>
    <dgm:pt modelId="{4684870F-F13E-C440-9B94-3E3DC0AD262D}" type="parTrans" cxnId="{26B9EB23-E858-194D-91AC-EF4E4DC36122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556F71-3085-224D-A3FB-FAC4E308C9AD}" type="sibTrans" cxnId="{26B9EB23-E858-194D-91AC-EF4E4DC36122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2ADE98-916C-0341-8360-EE15E84FA62D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Solutions converge on an optimum (aka they stop improving)</a:t>
          </a:r>
        </a:p>
      </dgm:t>
    </dgm:pt>
    <dgm:pt modelId="{7F2EB1E8-586A-FC4E-BF75-C9B83E0C64BD}" type="par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C414EE-28C3-DB44-B2A9-E0333C19CB22}" type="sib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6114CB-7EFA-5742-9EA8-E70C5F60B318}">
      <dgm:prSet custT="1"/>
      <dgm:spPr/>
      <dgm:t>
        <a:bodyPr/>
        <a:lstStyle/>
        <a:p>
          <a:r>
            <a:rPr lang="en-GB" sz="2000" noProof="1"/>
            <a:t>Choose a direction and distance</a:t>
          </a:r>
        </a:p>
      </dgm:t>
    </dgm:pt>
    <dgm:pt modelId="{7565CC83-F03D-CC45-8626-B662BC149889}" type="parTrans" cxnId="{2BCF000D-901E-E54A-A860-A895F530ED28}">
      <dgm:prSet/>
      <dgm:spPr/>
      <dgm:t>
        <a:bodyPr/>
        <a:lstStyle/>
        <a:p>
          <a:endParaRPr lang="en-GB" sz="1800"/>
        </a:p>
      </dgm:t>
    </dgm:pt>
    <dgm:pt modelId="{F68E0B67-7451-1247-8A19-0514BBA97F36}" type="sibTrans" cxnId="{2BCF000D-901E-E54A-A860-A895F530ED28}">
      <dgm:prSet custT="1"/>
      <dgm:spPr/>
      <dgm:t>
        <a:bodyPr/>
        <a:lstStyle/>
        <a:p>
          <a:endParaRPr lang="en-GB" sz="1400" noProof="1"/>
        </a:p>
      </dgm:t>
    </dgm:pt>
    <dgm:pt modelId="{5110FDAD-A156-CA48-94A4-D78829639D19}" type="pres">
      <dgm:prSet presAssocID="{F84686E7-8CE2-7843-B5B0-11EDA5EBCFA3}" presName="Name0" presStyleCnt="0">
        <dgm:presLayoutVars>
          <dgm:dir/>
          <dgm:resizeHandles val="exact"/>
        </dgm:presLayoutVars>
      </dgm:prSet>
      <dgm:spPr/>
    </dgm:pt>
    <dgm:pt modelId="{559A465B-0D59-4344-BF89-B32F72B96BF3}" type="pres">
      <dgm:prSet presAssocID="{10617158-7E49-4043-830B-EF272217CEC1}" presName="node" presStyleLbl="node1" presStyleIdx="0" presStyleCnt="6" custScaleX="191397">
        <dgm:presLayoutVars>
          <dgm:bulletEnabled val="1"/>
        </dgm:presLayoutVars>
      </dgm:prSet>
      <dgm:spPr/>
    </dgm:pt>
    <dgm:pt modelId="{A971F1BC-3B72-4C4C-A3ED-D8250268B17D}" type="pres">
      <dgm:prSet presAssocID="{ADB67675-E3C2-F24D-9B81-C70446058F65}" presName="sibTrans" presStyleLbl="sibTrans2D1" presStyleIdx="0" presStyleCnt="5"/>
      <dgm:spPr/>
    </dgm:pt>
    <dgm:pt modelId="{FED28FA1-3706-DD43-8CC5-EA44A12A9ECE}" type="pres">
      <dgm:prSet presAssocID="{ADB67675-E3C2-F24D-9B81-C70446058F65}" presName="connectorText" presStyleLbl="sibTrans2D1" presStyleIdx="0" presStyleCnt="5"/>
      <dgm:spPr/>
    </dgm:pt>
    <dgm:pt modelId="{5B52559D-4021-814D-8574-06D6DAFB64BA}" type="pres">
      <dgm:prSet presAssocID="{8ADBD5D8-CCCC-9F41-B1E1-D887A2643C7F}" presName="node" presStyleLbl="node1" presStyleIdx="1" presStyleCnt="6" custScaleX="191397">
        <dgm:presLayoutVars>
          <dgm:bulletEnabled val="1"/>
        </dgm:presLayoutVars>
      </dgm:prSet>
      <dgm:spPr/>
    </dgm:pt>
    <dgm:pt modelId="{C79756C6-FA80-2947-B738-A2FD5EF0B07F}" type="pres">
      <dgm:prSet presAssocID="{FF6EB386-4119-BC46-8F82-FEE1077BC6AC}" presName="sibTrans" presStyleLbl="sibTrans2D1" presStyleIdx="1" presStyleCnt="5"/>
      <dgm:spPr/>
    </dgm:pt>
    <dgm:pt modelId="{E945915D-0EAD-6C4E-B6C5-61CF2AA5ABE1}" type="pres">
      <dgm:prSet presAssocID="{FF6EB386-4119-BC46-8F82-FEE1077BC6AC}" presName="connectorText" presStyleLbl="sibTrans2D1" presStyleIdx="1" presStyleCnt="5"/>
      <dgm:spPr/>
    </dgm:pt>
    <dgm:pt modelId="{BA93754E-5762-4D47-941F-D642FFFF9481}" type="pres">
      <dgm:prSet presAssocID="{EF6114CB-7EFA-5742-9EA8-E70C5F60B318}" presName="node" presStyleLbl="node1" presStyleIdx="2" presStyleCnt="6" custScaleX="191397">
        <dgm:presLayoutVars>
          <dgm:bulletEnabled val="1"/>
        </dgm:presLayoutVars>
      </dgm:prSet>
      <dgm:spPr/>
    </dgm:pt>
    <dgm:pt modelId="{54D7C067-54E3-1F4D-B0F4-BAA00C2FF8A7}" type="pres">
      <dgm:prSet presAssocID="{F68E0B67-7451-1247-8A19-0514BBA97F36}" presName="sibTrans" presStyleLbl="sibTrans2D1" presStyleIdx="2" presStyleCnt="5"/>
      <dgm:spPr/>
    </dgm:pt>
    <dgm:pt modelId="{500F48F4-8441-2540-B6E0-000D9D697CF0}" type="pres">
      <dgm:prSet presAssocID="{F68E0B67-7451-1247-8A19-0514BBA97F36}" presName="connectorText" presStyleLbl="sibTrans2D1" presStyleIdx="2" presStyleCnt="5"/>
      <dgm:spPr/>
    </dgm:pt>
    <dgm:pt modelId="{BD7C1087-A99B-3B45-9912-FBDDA1569F8C}" type="pres">
      <dgm:prSet presAssocID="{C58A87E7-CC5C-D540-B9EB-950A6682DA24}" presName="node" presStyleLbl="node1" presStyleIdx="3" presStyleCnt="6" custScaleX="191397">
        <dgm:presLayoutVars>
          <dgm:bulletEnabled val="1"/>
        </dgm:presLayoutVars>
      </dgm:prSet>
      <dgm:spPr/>
    </dgm:pt>
    <dgm:pt modelId="{6B7BE651-EB3C-E047-A07E-5AE5C5B61F04}" type="pres">
      <dgm:prSet presAssocID="{A7319453-7C19-F649-B24A-EA777531BF63}" presName="sibTrans" presStyleLbl="sibTrans2D1" presStyleIdx="3" presStyleCnt="5"/>
      <dgm:spPr/>
    </dgm:pt>
    <dgm:pt modelId="{AD51EC09-1E54-6640-843B-4C170FE05E59}" type="pres">
      <dgm:prSet presAssocID="{A7319453-7C19-F649-B24A-EA777531BF63}" presName="connectorText" presStyleLbl="sibTrans2D1" presStyleIdx="3" presStyleCnt="5"/>
      <dgm:spPr/>
    </dgm:pt>
    <dgm:pt modelId="{33D0CC9F-7B7A-2143-8A2E-52C141F54E3E}" type="pres">
      <dgm:prSet presAssocID="{600B14B0-D999-BA43-A329-4EB5DA2BD31C}" presName="node" presStyleLbl="node1" presStyleIdx="4" presStyleCnt="6" custScaleX="191397">
        <dgm:presLayoutVars>
          <dgm:bulletEnabled val="1"/>
        </dgm:presLayoutVars>
      </dgm:prSet>
      <dgm:spPr/>
    </dgm:pt>
    <dgm:pt modelId="{C31FB013-2F19-EC40-8861-1A19987F714E}" type="pres">
      <dgm:prSet presAssocID="{4D556F71-3085-224D-A3FB-FAC4E308C9AD}" presName="sibTrans" presStyleLbl="sibTrans2D1" presStyleIdx="4" presStyleCnt="5"/>
      <dgm:spPr/>
    </dgm:pt>
    <dgm:pt modelId="{3C0B9AC4-BA2A-C845-A7C7-FA27A8C29D04}" type="pres">
      <dgm:prSet presAssocID="{4D556F71-3085-224D-A3FB-FAC4E308C9AD}" presName="connectorText" presStyleLbl="sibTrans2D1" presStyleIdx="4" presStyleCnt="5"/>
      <dgm:spPr/>
    </dgm:pt>
    <dgm:pt modelId="{27B6DC24-4A3C-1041-B2F6-5CE53016C3B4}" type="pres">
      <dgm:prSet presAssocID="{1A2ADE98-916C-0341-8360-EE15E84FA62D}" presName="node" presStyleLbl="node1" presStyleIdx="5" presStyleCnt="6" custScaleX="191397">
        <dgm:presLayoutVars>
          <dgm:bulletEnabled val="1"/>
        </dgm:presLayoutVars>
      </dgm:prSet>
      <dgm:spPr/>
    </dgm:pt>
  </dgm:ptLst>
  <dgm:cxnLst>
    <dgm:cxn modelId="{494BEB02-F0E9-FC4E-AA31-07D3CE341276}" type="presOf" srcId="{A7319453-7C19-F649-B24A-EA777531BF63}" destId="{6B7BE651-EB3C-E047-A07E-5AE5C5B61F04}" srcOrd="0" destOrd="0" presId="urn:microsoft.com/office/officeart/2005/8/layout/process1"/>
    <dgm:cxn modelId="{2BCF000D-901E-E54A-A860-A895F530ED28}" srcId="{F84686E7-8CE2-7843-B5B0-11EDA5EBCFA3}" destId="{EF6114CB-7EFA-5742-9EA8-E70C5F60B318}" srcOrd="2" destOrd="0" parTransId="{7565CC83-F03D-CC45-8626-B662BC149889}" sibTransId="{F68E0B67-7451-1247-8A19-0514BBA97F36}"/>
    <dgm:cxn modelId="{8DFEE815-89DE-224F-B181-A3768281BED6}" type="presOf" srcId="{ADB67675-E3C2-F24D-9B81-C70446058F65}" destId="{FED28FA1-3706-DD43-8CC5-EA44A12A9ECE}" srcOrd="1" destOrd="0" presId="urn:microsoft.com/office/officeart/2005/8/layout/process1"/>
    <dgm:cxn modelId="{9F60D21D-9E1D-F148-8957-E40E1275D26F}" type="presOf" srcId="{F68E0B67-7451-1247-8A19-0514BBA97F36}" destId="{54D7C067-54E3-1F4D-B0F4-BAA00C2FF8A7}" srcOrd="0" destOrd="0" presId="urn:microsoft.com/office/officeart/2005/8/layout/process1"/>
    <dgm:cxn modelId="{26B9EB23-E858-194D-91AC-EF4E4DC36122}" srcId="{F84686E7-8CE2-7843-B5B0-11EDA5EBCFA3}" destId="{600B14B0-D999-BA43-A329-4EB5DA2BD31C}" srcOrd="4" destOrd="0" parTransId="{4684870F-F13E-C440-9B94-3E3DC0AD262D}" sibTransId="{4D556F71-3085-224D-A3FB-FAC4E308C9AD}"/>
    <dgm:cxn modelId="{67B07C2D-7A3F-CC4A-BB5F-5EA70C049A0C}" srcId="{F84686E7-8CE2-7843-B5B0-11EDA5EBCFA3}" destId="{10617158-7E49-4043-830B-EF272217CEC1}" srcOrd="0" destOrd="0" parTransId="{BEE8EF32-6AF9-FF4E-8EE3-E5F43CD4DB24}" sibTransId="{ADB67675-E3C2-F24D-9B81-C70446058F65}"/>
    <dgm:cxn modelId="{F1D10938-76EF-EF42-80EF-7005B4ED75B4}" type="presOf" srcId="{1A2ADE98-916C-0341-8360-EE15E84FA62D}" destId="{27B6DC24-4A3C-1041-B2F6-5CE53016C3B4}" srcOrd="0" destOrd="0" presId="urn:microsoft.com/office/officeart/2005/8/layout/process1"/>
    <dgm:cxn modelId="{71BA9339-BEB0-DE43-9ABC-0AB98E8FF3AB}" srcId="{F84686E7-8CE2-7843-B5B0-11EDA5EBCFA3}" destId="{1A2ADE98-916C-0341-8360-EE15E84FA62D}" srcOrd="5" destOrd="0" parTransId="{7F2EB1E8-586A-FC4E-BF75-C9B83E0C64BD}" sibTransId="{9FC414EE-28C3-DB44-B2A9-E0333C19CB22}"/>
    <dgm:cxn modelId="{F0BB323B-9819-814E-8325-6A04ED5C3E73}" type="presOf" srcId="{600B14B0-D999-BA43-A329-4EB5DA2BD31C}" destId="{33D0CC9F-7B7A-2143-8A2E-52C141F54E3E}" srcOrd="0" destOrd="0" presId="urn:microsoft.com/office/officeart/2005/8/layout/process1"/>
    <dgm:cxn modelId="{574B7B3F-E455-D34F-95AE-B862161125DD}" type="presOf" srcId="{EF6114CB-7EFA-5742-9EA8-E70C5F60B318}" destId="{BA93754E-5762-4D47-941F-D642FFFF9481}" srcOrd="0" destOrd="0" presId="urn:microsoft.com/office/officeart/2005/8/layout/process1"/>
    <dgm:cxn modelId="{894A8D4E-ECEE-BC43-A877-EEAA5A1B7DED}" type="presOf" srcId="{F68E0B67-7451-1247-8A19-0514BBA97F36}" destId="{500F48F4-8441-2540-B6E0-000D9D697CF0}" srcOrd="1" destOrd="0" presId="urn:microsoft.com/office/officeart/2005/8/layout/process1"/>
    <dgm:cxn modelId="{1834024F-6236-D94B-8B5B-262A36123F33}" srcId="{F84686E7-8CE2-7843-B5B0-11EDA5EBCFA3}" destId="{C58A87E7-CC5C-D540-B9EB-950A6682DA24}" srcOrd="3" destOrd="0" parTransId="{CBC2A9C1-EDB9-2E45-9C0D-5EA0D3FA88F0}" sibTransId="{A7319453-7C19-F649-B24A-EA777531BF63}"/>
    <dgm:cxn modelId="{0A185050-2059-6242-9C25-6D534A1C6D40}" type="presOf" srcId="{F84686E7-8CE2-7843-B5B0-11EDA5EBCFA3}" destId="{5110FDAD-A156-CA48-94A4-D78829639D19}" srcOrd="0" destOrd="0" presId="urn:microsoft.com/office/officeart/2005/8/layout/process1"/>
    <dgm:cxn modelId="{56EC9D5C-8EB3-9C40-A47D-32B6CC843101}" type="presOf" srcId="{10617158-7E49-4043-830B-EF272217CEC1}" destId="{559A465B-0D59-4344-BF89-B32F72B96BF3}" srcOrd="0" destOrd="0" presId="urn:microsoft.com/office/officeart/2005/8/layout/process1"/>
    <dgm:cxn modelId="{B99B456A-62C1-AF49-BE85-6BD74EBE3B71}" type="presOf" srcId="{FF6EB386-4119-BC46-8F82-FEE1077BC6AC}" destId="{C79756C6-FA80-2947-B738-A2FD5EF0B07F}" srcOrd="0" destOrd="0" presId="urn:microsoft.com/office/officeart/2005/8/layout/process1"/>
    <dgm:cxn modelId="{78546A9E-9DD8-994A-B644-60F34F4C65AE}" type="presOf" srcId="{ADB67675-E3C2-F24D-9B81-C70446058F65}" destId="{A971F1BC-3B72-4C4C-A3ED-D8250268B17D}" srcOrd="0" destOrd="0" presId="urn:microsoft.com/office/officeart/2005/8/layout/process1"/>
    <dgm:cxn modelId="{1FB8C8B0-3470-1A4C-9F32-77EAE9A2893D}" type="presOf" srcId="{4D556F71-3085-224D-A3FB-FAC4E308C9AD}" destId="{3C0B9AC4-BA2A-C845-A7C7-FA27A8C29D04}" srcOrd="1" destOrd="0" presId="urn:microsoft.com/office/officeart/2005/8/layout/process1"/>
    <dgm:cxn modelId="{A20A4DB7-BEDD-6E49-915F-DBEEC5E0B850}" srcId="{F84686E7-8CE2-7843-B5B0-11EDA5EBCFA3}" destId="{8ADBD5D8-CCCC-9F41-B1E1-D887A2643C7F}" srcOrd="1" destOrd="0" parTransId="{36A558B1-C31C-9843-A210-8A517C8A05D1}" sibTransId="{FF6EB386-4119-BC46-8F82-FEE1077BC6AC}"/>
    <dgm:cxn modelId="{C5D3D1C7-870D-804F-85F7-FF123E7ACBD7}" type="presOf" srcId="{8ADBD5D8-CCCC-9F41-B1E1-D887A2643C7F}" destId="{5B52559D-4021-814D-8574-06D6DAFB64BA}" srcOrd="0" destOrd="0" presId="urn:microsoft.com/office/officeart/2005/8/layout/process1"/>
    <dgm:cxn modelId="{B9E2C9C8-234F-8D4B-A1F9-95439CE3619B}" type="presOf" srcId="{FF6EB386-4119-BC46-8F82-FEE1077BC6AC}" destId="{E945915D-0EAD-6C4E-B6C5-61CF2AA5ABE1}" srcOrd="1" destOrd="0" presId="urn:microsoft.com/office/officeart/2005/8/layout/process1"/>
    <dgm:cxn modelId="{DD6A62C9-8684-F942-A0F9-A20958ABACB8}" type="presOf" srcId="{C58A87E7-CC5C-D540-B9EB-950A6682DA24}" destId="{BD7C1087-A99B-3B45-9912-FBDDA1569F8C}" srcOrd="0" destOrd="0" presId="urn:microsoft.com/office/officeart/2005/8/layout/process1"/>
    <dgm:cxn modelId="{38B7AEDC-D136-C044-AF38-595FB229BDBF}" type="presOf" srcId="{4D556F71-3085-224D-A3FB-FAC4E308C9AD}" destId="{C31FB013-2F19-EC40-8861-1A19987F714E}" srcOrd="0" destOrd="0" presId="urn:microsoft.com/office/officeart/2005/8/layout/process1"/>
    <dgm:cxn modelId="{2114E9ED-8086-F847-B241-78F4D3EEBB8F}" type="presOf" srcId="{A7319453-7C19-F649-B24A-EA777531BF63}" destId="{AD51EC09-1E54-6640-843B-4C170FE05E59}" srcOrd="1" destOrd="0" presId="urn:microsoft.com/office/officeart/2005/8/layout/process1"/>
    <dgm:cxn modelId="{6E1BFB30-3EF7-994F-BE9D-D240A24D7412}" type="presParOf" srcId="{5110FDAD-A156-CA48-94A4-D78829639D19}" destId="{559A465B-0D59-4344-BF89-B32F72B96BF3}" srcOrd="0" destOrd="0" presId="urn:microsoft.com/office/officeart/2005/8/layout/process1"/>
    <dgm:cxn modelId="{D431B5AA-C05D-CC47-A4AB-0664855CCFC0}" type="presParOf" srcId="{5110FDAD-A156-CA48-94A4-D78829639D19}" destId="{A971F1BC-3B72-4C4C-A3ED-D8250268B17D}" srcOrd="1" destOrd="0" presId="urn:microsoft.com/office/officeart/2005/8/layout/process1"/>
    <dgm:cxn modelId="{18D584BF-6CB5-8B4B-8237-111262129F07}" type="presParOf" srcId="{A971F1BC-3B72-4C4C-A3ED-D8250268B17D}" destId="{FED28FA1-3706-DD43-8CC5-EA44A12A9ECE}" srcOrd="0" destOrd="0" presId="urn:microsoft.com/office/officeart/2005/8/layout/process1"/>
    <dgm:cxn modelId="{69BA2FB7-F67A-1042-AD51-8144A6A04B24}" type="presParOf" srcId="{5110FDAD-A156-CA48-94A4-D78829639D19}" destId="{5B52559D-4021-814D-8574-06D6DAFB64BA}" srcOrd="2" destOrd="0" presId="urn:microsoft.com/office/officeart/2005/8/layout/process1"/>
    <dgm:cxn modelId="{5D84B379-EB9E-8A41-AF6E-7EC516AEAB3D}" type="presParOf" srcId="{5110FDAD-A156-CA48-94A4-D78829639D19}" destId="{C79756C6-FA80-2947-B738-A2FD5EF0B07F}" srcOrd="3" destOrd="0" presId="urn:microsoft.com/office/officeart/2005/8/layout/process1"/>
    <dgm:cxn modelId="{C9404963-A2E5-D149-A844-A590DAF911A7}" type="presParOf" srcId="{C79756C6-FA80-2947-B738-A2FD5EF0B07F}" destId="{E945915D-0EAD-6C4E-B6C5-61CF2AA5ABE1}" srcOrd="0" destOrd="0" presId="urn:microsoft.com/office/officeart/2005/8/layout/process1"/>
    <dgm:cxn modelId="{8D27F2F7-40FB-D44D-81E8-FB5B0D58FFF7}" type="presParOf" srcId="{5110FDAD-A156-CA48-94A4-D78829639D19}" destId="{BA93754E-5762-4D47-941F-D642FFFF9481}" srcOrd="4" destOrd="0" presId="urn:microsoft.com/office/officeart/2005/8/layout/process1"/>
    <dgm:cxn modelId="{56E3BF0E-1AAA-6D4D-8474-8A383A68C40C}" type="presParOf" srcId="{5110FDAD-A156-CA48-94A4-D78829639D19}" destId="{54D7C067-54E3-1F4D-B0F4-BAA00C2FF8A7}" srcOrd="5" destOrd="0" presId="urn:microsoft.com/office/officeart/2005/8/layout/process1"/>
    <dgm:cxn modelId="{2FD16F24-299D-3442-A968-8B0BFCF230BC}" type="presParOf" srcId="{54D7C067-54E3-1F4D-B0F4-BAA00C2FF8A7}" destId="{500F48F4-8441-2540-B6E0-000D9D697CF0}" srcOrd="0" destOrd="0" presId="urn:microsoft.com/office/officeart/2005/8/layout/process1"/>
    <dgm:cxn modelId="{797C2BEC-7389-1845-AA18-793A3C615012}" type="presParOf" srcId="{5110FDAD-A156-CA48-94A4-D78829639D19}" destId="{BD7C1087-A99B-3B45-9912-FBDDA1569F8C}" srcOrd="6" destOrd="0" presId="urn:microsoft.com/office/officeart/2005/8/layout/process1"/>
    <dgm:cxn modelId="{F7D7B885-FF22-734E-BE1E-BD23FEDB7C94}" type="presParOf" srcId="{5110FDAD-A156-CA48-94A4-D78829639D19}" destId="{6B7BE651-EB3C-E047-A07E-5AE5C5B61F04}" srcOrd="7" destOrd="0" presId="urn:microsoft.com/office/officeart/2005/8/layout/process1"/>
    <dgm:cxn modelId="{6AA42060-9D64-B547-8904-4C66639DD43C}" type="presParOf" srcId="{6B7BE651-EB3C-E047-A07E-5AE5C5B61F04}" destId="{AD51EC09-1E54-6640-843B-4C170FE05E59}" srcOrd="0" destOrd="0" presId="urn:microsoft.com/office/officeart/2005/8/layout/process1"/>
    <dgm:cxn modelId="{E2D6DB35-F3F1-9F4E-8E52-A957D15CAAFD}" type="presParOf" srcId="{5110FDAD-A156-CA48-94A4-D78829639D19}" destId="{33D0CC9F-7B7A-2143-8A2E-52C141F54E3E}" srcOrd="8" destOrd="0" presId="urn:microsoft.com/office/officeart/2005/8/layout/process1"/>
    <dgm:cxn modelId="{C1F188D8-6F1F-D44E-A644-FD40192063D1}" type="presParOf" srcId="{5110FDAD-A156-CA48-94A4-D78829639D19}" destId="{C31FB013-2F19-EC40-8861-1A19987F714E}" srcOrd="9" destOrd="0" presId="urn:microsoft.com/office/officeart/2005/8/layout/process1"/>
    <dgm:cxn modelId="{B3A5AFCA-D8ED-D94C-91F7-7EACE3766D58}" type="presParOf" srcId="{C31FB013-2F19-EC40-8861-1A19987F714E}" destId="{3C0B9AC4-BA2A-C845-A7C7-FA27A8C29D04}" srcOrd="0" destOrd="0" presId="urn:microsoft.com/office/officeart/2005/8/layout/process1"/>
    <dgm:cxn modelId="{F9D4475C-9A42-544D-B2D9-CC1BD02751DA}" type="presParOf" srcId="{5110FDAD-A156-CA48-94A4-D78829639D19}" destId="{27B6DC24-4A3C-1041-B2F6-5CE53016C3B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9A465B-0D59-4344-BF89-B32F72B96BF3}">
      <dsp:nvSpPr>
        <dsp:cNvPr id="0" name=""/>
        <dsp:cNvSpPr/>
      </dsp:nvSpPr>
      <dsp:spPr>
        <a:xfrm>
          <a:off x="10977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Initial guess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2000" b="0" i="1" kern="1200" noProof="1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𝑘</m:t>
                  </m:r>
                </m:sub>
              </m:sSub>
            </m:oMath>
          </a14:m>
          <a:endParaRPr lang="en-GB" sz="20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9714" y="48737"/>
        <a:ext cx="1566518" cy="1768197"/>
      </dsp:txXfrm>
    </dsp:sp>
    <dsp:sp modelId="{A971F1BC-3B72-4C4C-A3ED-D8250268B17D}">
      <dsp:nvSpPr>
        <dsp:cNvPr id="0" name=""/>
        <dsp:cNvSpPr/>
      </dsp:nvSpPr>
      <dsp:spPr>
        <a:xfrm>
          <a:off x="1761909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61909" y="868152"/>
        <a:ext cx="129018" cy="129365"/>
      </dsp:txXfrm>
    </dsp:sp>
    <dsp:sp modelId="{5B52559D-4021-814D-8574-06D6DAFB64BA}">
      <dsp:nvSpPr>
        <dsp:cNvPr id="0" name=""/>
        <dsp:cNvSpPr/>
      </dsp:nvSpPr>
      <dsp:spPr>
        <a:xfrm>
          <a:off x="2022727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176539"/>
            <a:satOff val="844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Calculate solution at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2000" b="0" i="1" kern="1200" noProof="1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𝑘</m:t>
                  </m:r>
                </m:sub>
              </m:sSub>
            </m:oMath>
          </a14:m>
          <a:endParaRPr lang="en-GB" sz="20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071464" y="48737"/>
        <a:ext cx="1566518" cy="1768197"/>
      </dsp:txXfrm>
    </dsp:sp>
    <dsp:sp modelId="{C79756C6-FA80-2947-B738-A2FD5EF0B07F}">
      <dsp:nvSpPr>
        <dsp:cNvPr id="0" name=""/>
        <dsp:cNvSpPr/>
      </dsp:nvSpPr>
      <dsp:spPr>
        <a:xfrm>
          <a:off x="3773659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20674"/>
            <a:satOff val="1055"/>
            <a:lumOff val="1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73659" y="868152"/>
        <a:ext cx="129018" cy="129365"/>
      </dsp:txXfrm>
    </dsp:sp>
    <dsp:sp modelId="{BA93754E-5762-4D47-941F-D642FFFF9481}">
      <dsp:nvSpPr>
        <dsp:cNvPr id="0" name=""/>
        <dsp:cNvSpPr/>
      </dsp:nvSpPr>
      <dsp:spPr>
        <a:xfrm>
          <a:off x="4034477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353078"/>
            <a:satOff val="1687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/>
            <a:t>Choose a direction and distance</a:t>
          </a:r>
        </a:p>
      </dsp:txBody>
      <dsp:txXfrm>
        <a:off x="4083214" y="48737"/>
        <a:ext cx="1566518" cy="1768197"/>
      </dsp:txXfrm>
    </dsp:sp>
    <dsp:sp modelId="{54D7C067-54E3-1F4D-B0F4-BAA00C2FF8A7}">
      <dsp:nvSpPr>
        <dsp:cNvPr id="0" name=""/>
        <dsp:cNvSpPr/>
      </dsp:nvSpPr>
      <dsp:spPr>
        <a:xfrm>
          <a:off x="5785408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/>
        </a:p>
      </dsp:txBody>
      <dsp:txXfrm>
        <a:off x="5785408" y="868152"/>
        <a:ext cx="129018" cy="129365"/>
      </dsp:txXfrm>
    </dsp:sp>
    <dsp:sp modelId="{BD7C1087-A99B-3B45-9912-FBDDA1569F8C}">
      <dsp:nvSpPr>
        <dsp:cNvPr id="0" name=""/>
        <dsp:cNvSpPr/>
      </dsp:nvSpPr>
      <dsp:spPr>
        <a:xfrm>
          <a:off x="6046226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529618"/>
            <a:satOff val="2531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Move to new iteration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2000" b="0" i="1" kern="1200" noProof="1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+1</m:t>
                  </m:r>
                </m:sub>
              </m:sSub>
            </m:oMath>
          </a14:m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 based on these values</a:t>
          </a:r>
        </a:p>
      </dsp:txBody>
      <dsp:txXfrm>
        <a:off x="6094963" y="48737"/>
        <a:ext cx="1566518" cy="1768197"/>
      </dsp:txXfrm>
    </dsp:sp>
    <dsp:sp modelId="{6B7BE651-EB3C-E047-A07E-5AE5C5B61F04}">
      <dsp:nvSpPr>
        <dsp:cNvPr id="0" name=""/>
        <dsp:cNvSpPr/>
      </dsp:nvSpPr>
      <dsp:spPr>
        <a:xfrm>
          <a:off x="7797158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662022"/>
            <a:satOff val="3164"/>
            <a:lumOff val="4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797158" y="868152"/>
        <a:ext cx="129018" cy="129365"/>
      </dsp:txXfrm>
    </dsp:sp>
    <dsp:sp modelId="{33D0CC9F-7B7A-2143-8A2E-52C141F54E3E}">
      <dsp:nvSpPr>
        <dsp:cNvPr id="0" name=""/>
        <dsp:cNvSpPr/>
      </dsp:nvSpPr>
      <dsp:spPr>
        <a:xfrm>
          <a:off x="8057976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706157"/>
            <a:satOff val="3374"/>
            <a:lumOff val="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Continue iterations</a:t>
          </a:r>
        </a:p>
      </dsp:txBody>
      <dsp:txXfrm>
        <a:off x="8106713" y="48737"/>
        <a:ext cx="1566518" cy="1768197"/>
      </dsp:txXfrm>
    </dsp:sp>
    <dsp:sp modelId="{C31FB013-2F19-EC40-8861-1A19987F714E}">
      <dsp:nvSpPr>
        <dsp:cNvPr id="0" name=""/>
        <dsp:cNvSpPr/>
      </dsp:nvSpPr>
      <dsp:spPr>
        <a:xfrm>
          <a:off x="9808907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9808907" y="868152"/>
        <a:ext cx="129018" cy="129365"/>
      </dsp:txXfrm>
    </dsp:sp>
    <dsp:sp modelId="{27B6DC24-4A3C-1041-B2F6-5CE53016C3B4}">
      <dsp:nvSpPr>
        <dsp:cNvPr id="0" name=""/>
        <dsp:cNvSpPr/>
      </dsp:nvSpPr>
      <dsp:spPr>
        <a:xfrm>
          <a:off x="10069725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Solutions converge on an optimum (aka they stop improving)</a:t>
          </a:r>
        </a:p>
      </dsp:txBody>
      <dsp:txXfrm>
        <a:off x="10118462" y="48737"/>
        <a:ext cx="1566518" cy="1768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097E7-1CE5-2148-93DE-52D3E6D1C5D9}" type="datetimeFigureOut">
              <a:rPr lang="en-US" smtClean="0"/>
              <a:t>5/1/25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3D9D2-03F7-8D40-90C0-5EE4F0268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39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Biomedical computation group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31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1E35-6458-F06B-D25E-6BADF3186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9F9BD-61CD-FA11-2536-E49705751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BDBF04-ED33-E144-71E3-5656B2AD5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energy concentration -&gt; greatest total GFP yield</a:t>
            </a:r>
          </a:p>
          <a:p>
            <a:endParaRPr lang="en-US" dirty="0"/>
          </a:p>
          <a:p>
            <a:r>
              <a:rPr lang="en-US" dirty="0"/>
              <a:t>Higher DNA concentration -&gt; </a:t>
            </a:r>
            <a:r>
              <a:rPr lang="en-US" b="1" dirty="0"/>
              <a:t>more energy channeled into transcription than translation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AD277-484B-97F4-BE7A-A7A5E0E43C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24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9A435-29C6-2176-6DB1-C21057C76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E984B-4184-2A21-442F-292197CED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8C9681-C797-3759-AB1F-35B9474DE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dilution intervals -&gt; failed to fully consume energy and mRNA before dilution</a:t>
            </a:r>
          </a:p>
          <a:p>
            <a:endParaRPr lang="en-US" dirty="0"/>
          </a:p>
          <a:p>
            <a:r>
              <a:rPr lang="en-US" dirty="0"/>
              <a:t>Long dilution intervals -&gt; leave </a:t>
            </a:r>
            <a:r>
              <a:rPr lang="en-US" b="1" dirty="0"/>
              <a:t>DNA in the system for longer </a:t>
            </a:r>
            <a:r>
              <a:rPr lang="en-US" dirty="0"/>
              <a:t>after the washout phase -&gt; but </a:t>
            </a:r>
            <a:r>
              <a:rPr lang="en-US" b="1" dirty="0"/>
              <a:t>periods of complete energy depletion</a:t>
            </a:r>
          </a:p>
          <a:p>
            <a:endParaRPr lang="en-US" dirty="0"/>
          </a:p>
          <a:p>
            <a:r>
              <a:rPr lang="en-US" dirty="0"/>
              <a:t>Gradient-based optimization algorithms -&gt; fail -&gt; </a:t>
            </a:r>
            <a:r>
              <a:rPr lang="en-US" b="1" dirty="0"/>
              <a:t>discrete </a:t>
            </a:r>
            <a:r>
              <a:rPr lang="en-US" dirty="0"/>
              <a:t>nature of the dilution intervals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3361A-C817-39BF-7DD3-F425C34277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45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FBC80-A6A4-2FAF-04C4-9870AFC7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06E835-E4B0-F623-63D2-7798E4F24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06D708-5410-246C-560C-D9316D251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peak GFP – change energy, DNA and dilution interval</a:t>
            </a:r>
          </a:p>
          <a:p>
            <a:endParaRPr lang="en-US" dirty="0"/>
          </a:p>
          <a:p>
            <a:r>
              <a:rPr lang="en-US" dirty="0"/>
              <a:t>Feed </a:t>
            </a:r>
            <a:r>
              <a:rPr lang="en-US" b="1" dirty="0"/>
              <a:t>peak mature Gm value </a:t>
            </a:r>
            <a:r>
              <a:rPr lang="en-US" dirty="0"/>
              <a:t>back into the optimization algorithms.</a:t>
            </a:r>
          </a:p>
          <a:p>
            <a:endParaRPr lang="en-US" dirty="0"/>
          </a:p>
          <a:p>
            <a:r>
              <a:rPr lang="en-US" dirty="0"/>
              <a:t>Diagnostic tools -&gt; intense </a:t>
            </a:r>
            <a:r>
              <a:rPr lang="en-US" b="1" dirty="0"/>
              <a:t>signal to be detected above background noise</a:t>
            </a:r>
          </a:p>
          <a:p>
            <a:endParaRPr lang="en-US" b="1" dirty="0"/>
          </a:p>
          <a:p>
            <a:r>
              <a:rPr lang="en-US" dirty="0"/>
              <a:t>High-throughput screening applications – </a:t>
            </a:r>
            <a:r>
              <a:rPr lang="en-US" b="1" dirty="0"/>
              <a:t>clear outputs </a:t>
            </a:r>
            <a:r>
              <a:rPr lang="en-US" dirty="0"/>
              <a:t>that can be easily detected.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645CA-6180-1741-A486-84268419A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70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F118B-A4FA-C71C-3213-1DC8F113F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517016-6905-7CB3-A26B-EE4F13D19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E36ED-C88A-9FF3-6D74-66ABFB3C0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energy concentration -&gt; higher peak GFP concentration.</a:t>
            </a:r>
          </a:p>
          <a:p>
            <a:endParaRPr lang="en-US" dirty="0"/>
          </a:p>
          <a:p>
            <a:r>
              <a:rPr lang="en-US" dirty="0"/>
              <a:t>Optimum DNA -&gt; slightly lower</a:t>
            </a:r>
          </a:p>
          <a:p>
            <a:endParaRPr lang="en-US" dirty="0"/>
          </a:p>
          <a:p>
            <a:r>
              <a:rPr lang="en-US" dirty="0"/>
              <a:t>Longer dilution interval – all energy and RNA can be used in the first few cycles – sharp initial increase before steady-state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2DE25-937C-E17F-E565-39025F4007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49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69F03-EEBE-B5C6-37CD-C79DD512D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9CEED7-B835-C354-F721-23EE00539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27EB4-97DE-1F4A-4A0E-664543325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</a:t>
            </a:r>
            <a:r>
              <a:rPr lang="en-US" b="1" dirty="0"/>
              <a:t>time taken to reach steady state </a:t>
            </a:r>
          </a:p>
          <a:p>
            <a:endParaRPr lang="en-US" dirty="0"/>
          </a:p>
          <a:p>
            <a:r>
              <a:rPr lang="en-US" dirty="0"/>
              <a:t>Maximize the </a:t>
            </a:r>
            <a:r>
              <a:rPr lang="en-US" b="1" dirty="0"/>
              <a:t>GFP concentration at steady state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4E052-CECF-4326-2C0E-4320D10AD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43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F38D3-55B9-3828-C906-29B0BE71C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4E1FB-47F8-A8B0-EEEC-926A1F6C0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265B95-98B9-E056-3505-7702E9525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b="1" dirty="0"/>
              <a:t>maximum concentration change </a:t>
            </a:r>
            <a:r>
              <a:rPr lang="en-US" dirty="0"/>
              <a:t>between each dilution cycle</a:t>
            </a:r>
          </a:p>
          <a:p>
            <a:endParaRPr lang="en-US" dirty="0"/>
          </a:p>
          <a:p>
            <a:r>
              <a:rPr lang="en-US" dirty="0"/>
              <a:t>Concentration change </a:t>
            </a:r>
            <a:r>
              <a:rPr lang="en-US" b="1" dirty="0"/>
              <a:t>less than 1%</a:t>
            </a:r>
            <a:r>
              <a:rPr lang="en-US" dirty="0"/>
              <a:t> -&gt; steady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24EA3-27C8-632A-D122-E45AAC251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06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2B02D-18AD-50A9-E431-704B092D6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0DD80E-7F8D-8112-507F-6F3F2F07A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16549-9C69-A345-11C3-8CFE45692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Lacked accuracy (flatlines) </a:t>
            </a:r>
          </a:p>
          <a:p>
            <a:endParaRPr lang="en-US" dirty="0"/>
          </a:p>
          <a:p>
            <a:r>
              <a:rPr lang="en-US" dirty="0"/>
              <a:t>SS only detected after a full cycle (or multiple cycles depending on how strict the conditions supplied to the algorithm are) have occurred</a:t>
            </a:r>
          </a:p>
          <a:p>
            <a:endParaRPr lang="en-US" dirty="0"/>
          </a:p>
          <a:p>
            <a:r>
              <a:rPr lang="en-US" dirty="0"/>
              <a:t>Various objective values lead to same time taken to reach steady state.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7C938-2DD5-0AF1-2A20-1B48FE7D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26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F2AF3-9606-7DDA-4890-32128BA2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ECE21F-7C2B-332D-FD8C-9950F7E98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523D6B-49B3-B6A7-4312-77CE88729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Lacked accuracy (flatlines) </a:t>
            </a:r>
          </a:p>
          <a:p>
            <a:endParaRPr lang="en-US" dirty="0"/>
          </a:p>
          <a:p>
            <a:r>
              <a:rPr lang="en-US" dirty="0"/>
              <a:t>SS only detected after a full cycle (or multiple cycles depending on how strict the conditions supplied to the algorithm are) have occurred</a:t>
            </a:r>
          </a:p>
          <a:p>
            <a:endParaRPr lang="en-US" dirty="0"/>
          </a:p>
          <a:p>
            <a:r>
              <a:rPr lang="en-US" dirty="0"/>
              <a:t>Various objective values lead to same time taken to reach steady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35F89-C0BD-3A20-FEAD-FB22EC90EB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36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087AF-5B8C-2E29-8E35-530A01749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4F4DA-7F61-E091-5A13-23176B0CD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3200F-3348-DA02-9EEE-30A2B6B3B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1B73F-98AB-D252-DC93-E6C87CAD3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32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6443-A5A7-7A63-C776-641219AA2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0EB14-1794-FC19-CFDD-2342FB93E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15441-966C-CE71-BBC7-EA6B63088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forward:</a:t>
            </a:r>
          </a:p>
          <a:p>
            <a:endParaRPr lang="en-US" dirty="0"/>
          </a:p>
          <a:p>
            <a:r>
              <a:rPr lang="en-US" dirty="0"/>
              <a:t>Test these findings in a </a:t>
            </a:r>
            <a:r>
              <a:rPr lang="en-US" b="1" dirty="0"/>
              <a:t>real system</a:t>
            </a:r>
          </a:p>
          <a:p>
            <a:endParaRPr lang="en-US" dirty="0"/>
          </a:p>
          <a:p>
            <a:r>
              <a:rPr lang="en-US" dirty="0"/>
              <a:t>Observe changing volumes – not just fixed at 20µM</a:t>
            </a:r>
          </a:p>
          <a:p>
            <a:endParaRPr lang="en-US" dirty="0"/>
          </a:p>
          <a:p>
            <a:r>
              <a:rPr lang="en-US" dirty="0"/>
              <a:t>Continue to improve our understanding of in vitro TX-TL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936CD-424B-D82F-A21A-FEBEDA443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5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of biotechnology – </a:t>
            </a:r>
            <a:r>
              <a:rPr lang="en-US" b="1" dirty="0"/>
              <a:t>synthetic cell</a:t>
            </a:r>
          </a:p>
          <a:p>
            <a:endParaRPr lang="en-US" dirty="0"/>
          </a:p>
          <a:p>
            <a:r>
              <a:rPr lang="en-US" dirty="0"/>
              <a:t>Biochemical reactions that occur </a:t>
            </a:r>
            <a:r>
              <a:rPr lang="en-US" b="1" dirty="0"/>
              <a:t>independently</a:t>
            </a:r>
            <a:r>
              <a:rPr lang="en-US" dirty="0"/>
              <a:t> of living cells</a:t>
            </a:r>
          </a:p>
          <a:p>
            <a:endParaRPr lang="en-US" dirty="0"/>
          </a:p>
          <a:p>
            <a:r>
              <a:rPr lang="en-US" dirty="0"/>
              <a:t>Understanding </a:t>
            </a:r>
            <a:r>
              <a:rPr lang="en-US" b="1" dirty="0"/>
              <a:t>transcription and translation </a:t>
            </a:r>
            <a:r>
              <a:rPr lang="en-US" dirty="0"/>
              <a:t>– </a:t>
            </a:r>
            <a:r>
              <a:rPr lang="en-US" i="1" dirty="0"/>
              <a:t>in vitro</a:t>
            </a:r>
          </a:p>
          <a:p>
            <a:endParaRPr lang="en-US" i="1" dirty="0"/>
          </a:p>
          <a:p>
            <a:r>
              <a:rPr lang="en-US" dirty="0"/>
              <a:t>CFPS allows </a:t>
            </a:r>
            <a:r>
              <a:rPr lang="en-US" b="1" dirty="0"/>
              <a:t>modular construction </a:t>
            </a:r>
            <a:r>
              <a:rPr lang="en-US" dirty="0"/>
              <a:t>of cellular components</a:t>
            </a:r>
          </a:p>
          <a:p>
            <a:endParaRPr lang="en-US" dirty="0"/>
          </a:p>
          <a:p>
            <a:r>
              <a:rPr lang="en-US" dirty="0"/>
              <a:t>Wide variety of </a:t>
            </a:r>
            <a:r>
              <a:rPr lang="en-US" b="1" dirty="0"/>
              <a:t>biological products </a:t>
            </a:r>
            <a:r>
              <a:rPr lang="en-US" dirty="0"/>
              <a:t>– therapeutic proteins, biosensors</a:t>
            </a:r>
          </a:p>
          <a:p>
            <a:endParaRPr lang="en-US" dirty="0"/>
          </a:p>
          <a:p>
            <a:r>
              <a:rPr lang="en-US" b="1" dirty="0"/>
              <a:t>No cell viability required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96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Energy, DNA and ribosomes </a:t>
            </a:r>
            <a:r>
              <a:rPr lang="en-US" dirty="0"/>
              <a:t>are input into the system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DNA -&gt; RNA -&gt; GFP -&gt; mature fluorescent protein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system is diluted with fresh energy, DNA and ribosomes at </a:t>
            </a:r>
            <a:r>
              <a:rPr lang="en-US" b="1" dirty="0"/>
              <a:t>discrete intervals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An equal volume is removed at each dilution interval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33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512A1-09E0-5210-874E-84E737531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2CBFD0-A605-1954-B419-1FDFE8104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FED82-E61C-F0C2-C3A9-E80BDF2D3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production from a </a:t>
            </a:r>
            <a:r>
              <a:rPr lang="en-US" b="1" dirty="0"/>
              <a:t>chemostat</a:t>
            </a:r>
            <a:r>
              <a:rPr lang="en-US" dirty="0"/>
              <a:t> experiment</a:t>
            </a:r>
          </a:p>
          <a:p>
            <a:endParaRPr lang="en-US" dirty="0"/>
          </a:p>
          <a:p>
            <a:r>
              <a:rPr lang="en-US" b="1" dirty="0"/>
              <a:t>Washout phase </a:t>
            </a:r>
            <a:r>
              <a:rPr lang="en-US" dirty="0"/>
              <a:t>at 9 hours – DNA is no longer added to each dilution</a:t>
            </a:r>
          </a:p>
          <a:p>
            <a:endParaRPr lang="en-US" dirty="0"/>
          </a:p>
          <a:p>
            <a:r>
              <a:rPr lang="en-US" dirty="0"/>
              <a:t>Use of ODEs – describe </a:t>
            </a:r>
            <a:r>
              <a:rPr lang="en-US" b="1" dirty="0"/>
              <a:t>concentration change over time</a:t>
            </a:r>
          </a:p>
          <a:p>
            <a:endParaRPr lang="en-US" b="1" dirty="0"/>
          </a:p>
          <a:p>
            <a:r>
              <a:rPr lang="en-US" b="0" dirty="0"/>
              <a:t>Construct a simulation of the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38F09-4ADB-70B6-F78B-F4F87AB80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98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Engineers optimize building materials for a bridge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25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1E29B-0384-2358-2189-91FDE5638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EF688-5022-C910-3A7F-95E5E41C6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E25A60-2797-D230-50DA-AE4AC39D9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Total GFP yield </a:t>
            </a:r>
            <a:r>
              <a:rPr lang="en-US" dirty="0"/>
              <a:t>– what is the most amount of GFP that we can produce over time</a:t>
            </a:r>
          </a:p>
          <a:p>
            <a:endParaRPr lang="en-US" dirty="0"/>
          </a:p>
          <a:p>
            <a:r>
              <a:rPr lang="en-US" b="1" dirty="0"/>
              <a:t>Peak GFP concentration </a:t>
            </a:r>
            <a:r>
              <a:rPr lang="en-US" dirty="0"/>
              <a:t>– how can we maximize peak GFP concentration to produce one maximally fluorescent instantaneous GFP signal</a:t>
            </a:r>
          </a:p>
          <a:p>
            <a:endParaRPr lang="en-US" dirty="0"/>
          </a:p>
          <a:p>
            <a:r>
              <a:rPr lang="en-US" b="1" dirty="0"/>
              <a:t>Steady state optimization</a:t>
            </a:r>
            <a:r>
              <a:rPr lang="en-US" dirty="0"/>
              <a:t> – minimize the time taken to reach steady state, and maximize the GFP concentration at steady state</a:t>
            </a:r>
          </a:p>
          <a:p>
            <a:endParaRPr lang="en-US" dirty="0"/>
          </a:p>
          <a:p>
            <a:r>
              <a:rPr lang="en-US" dirty="0"/>
              <a:t>By changing DNA, Energy and the dilution interval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Variables -&gt; 3-dimensional problem space - at some point in the space, the correct combination of variables achieves the desired optimum</a:t>
            </a:r>
          </a:p>
          <a:p>
            <a:endParaRPr lang="en-US" dirty="0"/>
          </a:p>
          <a:p>
            <a:r>
              <a:rPr lang="en-US" dirty="0"/>
              <a:t>So how do we arrive at this global optimum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2DAFA-F104-6A3A-AF93-934CB7247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36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optimization algorithm starts at an initial guess of energy, DNA and dilution interval</a:t>
            </a:r>
          </a:p>
          <a:p>
            <a:endParaRPr lang="en-US" dirty="0"/>
          </a:p>
          <a:p>
            <a:r>
              <a:rPr lang="en-US" dirty="0"/>
              <a:t>Calculate the solution here and then change some of the variables to move through the problem space and improve their next guess</a:t>
            </a:r>
          </a:p>
          <a:p>
            <a:endParaRPr lang="en-US" dirty="0"/>
          </a:p>
          <a:p>
            <a:r>
              <a:rPr lang="en-US" dirty="0"/>
              <a:t>Optimization algorithms differ by method they use to move between points</a:t>
            </a:r>
          </a:p>
          <a:p>
            <a:endParaRPr lang="en-US" dirty="0"/>
          </a:p>
          <a:p>
            <a:r>
              <a:rPr lang="en-US" b="0" dirty="0"/>
              <a:t>Gradient based algorithms -</a:t>
            </a:r>
            <a:r>
              <a:rPr lang="en-US" b="1" dirty="0"/>
              <a:t> derivatives </a:t>
            </a:r>
            <a:r>
              <a:rPr lang="en-US" dirty="0"/>
              <a:t>of the objective function</a:t>
            </a:r>
          </a:p>
          <a:p>
            <a:endParaRPr lang="en-US" dirty="0"/>
          </a:p>
          <a:p>
            <a:r>
              <a:rPr lang="en-US" dirty="0"/>
              <a:t>Evolutionary algorithms – iteratively evolve a population of candidate solutions by breeding them together, simulating natural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35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descent – moves in </a:t>
            </a:r>
            <a:r>
              <a:rPr lang="en-US" b="1" dirty="0"/>
              <a:t>opposite direction of the gradient </a:t>
            </a:r>
            <a:r>
              <a:rPr lang="en-US" dirty="0"/>
              <a:t>to go to the next iteration</a:t>
            </a:r>
          </a:p>
          <a:p>
            <a:endParaRPr lang="en-US" dirty="0"/>
          </a:p>
          <a:p>
            <a:r>
              <a:rPr lang="en-GB" dirty="0"/>
              <a:t>LBFGS 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– constructs a </a:t>
            </a:r>
            <a:r>
              <a:rPr lang="en-GB" b="1" i="0" u="none" strike="noStrike" dirty="0">
                <a:solidFill>
                  <a:srgbClr val="040C28"/>
                </a:solidFill>
                <a:effectLst/>
                <a:latin typeface="Google Sans"/>
              </a:rPr>
              <a:t>model function 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around each iterate – simulate the </a:t>
            </a:r>
            <a:r>
              <a:rPr lang="en-GB" b="1" i="0" u="none" strike="noStrike" dirty="0">
                <a:solidFill>
                  <a:srgbClr val="040C28"/>
                </a:solidFill>
                <a:effectLst/>
                <a:latin typeface="Google Sans"/>
              </a:rPr>
              <a:t>second derivative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 – curvature of the function</a:t>
            </a:r>
          </a:p>
          <a:p>
            <a:endParaRPr lang="en-GB" b="0" i="0" u="none" strike="noStrike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Speed of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53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C21A9-3B4C-91F0-4681-59093E2B3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EE37F6-7F9A-BD6D-56FB-20705D57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A16D22-A997-C535-0EA4-580ECA15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First optimization problem we aimed to apply these algorithms to:</a:t>
            </a:r>
          </a:p>
          <a:p>
            <a:endParaRPr lang="en-US" b="1" dirty="0"/>
          </a:p>
          <a:p>
            <a:r>
              <a:rPr lang="en-US" b="1" dirty="0"/>
              <a:t>Total GFP yield </a:t>
            </a:r>
            <a:r>
              <a:rPr lang="en-US" dirty="0"/>
              <a:t>– changing DNA, energy and dilution interval</a:t>
            </a:r>
          </a:p>
          <a:p>
            <a:endParaRPr lang="en-US" dirty="0"/>
          </a:p>
          <a:p>
            <a:r>
              <a:rPr lang="en-US" dirty="0"/>
              <a:t>Feed the </a:t>
            </a:r>
            <a:r>
              <a:rPr lang="en-US" b="1" dirty="0"/>
              <a:t>integral of the Gm curve </a:t>
            </a:r>
            <a:r>
              <a:rPr lang="en-US" dirty="0"/>
              <a:t>back into the algorithms</a:t>
            </a:r>
          </a:p>
          <a:p>
            <a:endParaRPr lang="en-US" dirty="0"/>
          </a:p>
          <a:p>
            <a:r>
              <a:rPr lang="en-US" dirty="0"/>
              <a:t>Improving </a:t>
            </a:r>
            <a:r>
              <a:rPr lang="en-US" b="1" dirty="0"/>
              <a:t>bioreactor configuration </a:t>
            </a:r>
            <a:r>
              <a:rPr lang="en-US" dirty="0"/>
              <a:t>and </a:t>
            </a:r>
            <a:r>
              <a:rPr lang="en-US" b="1" dirty="0"/>
              <a:t>maximizing resource efficiency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671A5-D31C-A6BD-D406-BAA7F47F55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9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3B95-D7A6-CA6C-6FBE-E3C3E077C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55590-02CA-4AB9-E9A5-C873F1F72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8365C-3D2A-3023-A363-ABB920F4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5234D-47E6-8FD3-6215-ABE5E905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663EF-5F20-CF31-C7B1-4C488159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2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AEBF-08A1-66A1-E870-20D1D835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ADFD94-D373-FC44-AE0A-D35723E3E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7EFD5-CAD6-B114-C2A2-F62DC06BE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EA45A-EBF2-3B9F-B481-DC76AEE3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8312E-EBAB-8CE4-AC24-B3593DD1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84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5BEA24-D2A0-13F3-C54F-26CD14DB6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08D61-3578-0EC1-E8C3-9E9EEF734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A5793-667D-23A2-CE3D-2AF7E704C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1BD84-6AC3-23EB-4C75-CA5299B5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B6578-2C80-23D0-ABE7-7DA07D258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1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1A50-D6EC-5EA0-0317-91575CFB9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2F0B-A394-00BC-710E-46DE4208B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D4458-530C-02C8-CF0A-9FD97D156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890B4-2F66-CE5F-B531-6902B14A5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72A6E-9A92-AABB-08F8-88DF5742C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48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6BB1-2375-0C84-96E2-CF3B76915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D004F-22D7-3449-CF1F-6BA88CA1D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4BEA1-7B7B-0AA5-30D0-F959AB09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D8FE7-7A5E-CCB5-3100-AB27DD68C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BDB22-E18A-5053-4F60-E15CB8B7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24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E117-394D-AD37-05AA-C9A82F8D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56F1-992B-4089-BE81-3DCF11054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E2CAF-13AC-DDB0-4DCE-6E1BFB06A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7E14F-1675-5D5A-0A27-0947262EC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67B9B-3053-AB12-9559-A92D8A7F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06F5C-7EB7-9A5B-E1FF-49DD169E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C3AEB-405E-D9A7-A11F-25AA7286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47F6F-97AB-39F4-CC64-1384D3AFB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D5CBB-7EC7-612A-929A-AFC033979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53E74-0178-F02F-2DA0-5F563D5E18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46A18-B781-580B-5230-3A2563719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129007-8483-4D90-5075-95BE3067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9BD84-773A-51A3-0687-4BA567C8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70ACF-8571-4AA4-33FB-CC81DEB0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0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F60A9-8E2B-9EF1-954E-267DCA11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FC5DF-71C6-2C9E-15BF-F1169A6A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B7993-071D-3A48-AA3B-DCE0B0A17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EBE6E-A02C-059D-87F6-B454659D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0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9C1B84-31A5-3338-D48E-EB0E47095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87C9CF-8D33-2131-2DFD-A42F9599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8A88A-17B7-F23C-D897-7BEB77DD1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5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86F3-948A-FFF3-A830-43845C29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6824-7A1B-A9A4-4DBB-22865D292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A8A7A-4F1B-7EDA-AEE8-7DF3A839C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16A34-F8C2-9859-1694-8EFBC8DA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D4307-350D-5F86-BCBC-A5DEBE2C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EF3F8-E72E-3CC3-5EA8-E1B496216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9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9A59-9469-D1F2-D892-3A3642DE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BCC42-E6E5-4496-32CB-08D164466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04638-A0B5-E93F-92D0-79C3A7863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5836A-4112-D02B-92FC-3CC471C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DF1F1-681B-E10A-F0F3-492DCEE8D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B2437-96EA-985C-DAFE-6FB1F59A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4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7A1D25-A2F7-0342-E984-DC02A6329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71C24-2541-1DA1-53D2-7B1FD60E5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E66EF-1137-937A-9DC2-954F336F6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94C62-5962-7D1F-36F2-3A1E01582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3B16F-AC05-6455-F98A-0A1CDD7E6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4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customXml" Target="../ink/ink28.xml"/><Relationship Id="rId3" Type="http://schemas.openxmlformats.org/officeDocument/2006/relationships/customXml" Target="../ink/ink21.xml"/><Relationship Id="rId7" Type="http://schemas.openxmlformats.org/officeDocument/2006/relationships/customXml" Target="../ink/ink22.xml"/><Relationship Id="rId12" Type="http://schemas.openxmlformats.org/officeDocument/2006/relationships/customXml" Target="../ink/ink27.xml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26.xml"/><Relationship Id="rId15" Type="http://schemas.openxmlformats.org/officeDocument/2006/relationships/customXml" Target="../ink/ink30.xml"/><Relationship Id="rId10" Type="http://schemas.openxmlformats.org/officeDocument/2006/relationships/customXml" Target="../ink/ink25.xml"/><Relationship Id="rId9" Type="http://schemas.openxmlformats.org/officeDocument/2006/relationships/customXml" Target="../ink/ink24.xml"/><Relationship Id="rId14" Type="http://schemas.openxmlformats.org/officeDocument/2006/relationships/customXml" Target="../ink/ink2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customXml" Target="../ink/ink34.xml"/><Relationship Id="rId12" Type="http://schemas.openxmlformats.org/officeDocument/2006/relationships/customXml" Target="../ink/ink3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customXml" Target="../ink/ink38.xml"/><Relationship Id="rId5" Type="http://schemas.openxmlformats.org/officeDocument/2006/relationships/customXml" Target="../ink/ink32.xml"/><Relationship Id="rId15" Type="http://schemas.openxmlformats.org/officeDocument/2006/relationships/image" Target="../media/image23.png"/><Relationship Id="rId10" Type="http://schemas.openxmlformats.org/officeDocument/2006/relationships/customXml" Target="../ink/ink37.xml"/><Relationship Id="rId4" Type="http://schemas.openxmlformats.org/officeDocument/2006/relationships/image" Target="../media/image28.png"/><Relationship Id="rId9" Type="http://schemas.openxmlformats.org/officeDocument/2006/relationships/customXml" Target="../ink/ink36.xml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8.xml"/><Relationship Id="rId18" Type="http://schemas.openxmlformats.org/officeDocument/2006/relationships/image" Target="../media/image11.png"/><Relationship Id="rId3" Type="http://schemas.openxmlformats.org/officeDocument/2006/relationships/customXml" Target="../ink/ink1.xml"/><Relationship Id="rId21" Type="http://schemas.openxmlformats.org/officeDocument/2006/relationships/image" Target="../media/image13.png"/><Relationship Id="rId7" Type="http://schemas.openxmlformats.org/officeDocument/2006/relationships/customXml" Target="../ink/ink2.xml"/><Relationship Id="rId12" Type="http://schemas.openxmlformats.org/officeDocument/2006/relationships/customXml" Target="../ink/ink7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6.xml"/><Relationship Id="rId24" Type="http://schemas.openxmlformats.org/officeDocument/2006/relationships/image" Target="../media/image18.png"/><Relationship Id="rId15" Type="http://schemas.openxmlformats.org/officeDocument/2006/relationships/customXml" Target="../ink/ink10.xml"/><Relationship Id="rId23" Type="http://schemas.openxmlformats.org/officeDocument/2006/relationships/image" Target="../media/image15.png"/><Relationship Id="rId10" Type="http://schemas.openxmlformats.org/officeDocument/2006/relationships/customXml" Target="../ink/ink5.xml"/><Relationship Id="rId19" Type="http://schemas.openxmlformats.org/officeDocument/2006/relationships/image" Target="../media/image12.png"/><Relationship Id="rId9" Type="http://schemas.openxmlformats.org/officeDocument/2006/relationships/customXml" Target="../ink/ink4.xml"/><Relationship Id="rId14" Type="http://schemas.openxmlformats.org/officeDocument/2006/relationships/customXml" Target="../ink/ink9.xml"/><Relationship Id="rId2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customXml" Target="../ink/ink18.xml"/><Relationship Id="rId3" Type="http://schemas.openxmlformats.org/officeDocument/2006/relationships/customXml" Target="../ink/ink11.xml"/><Relationship Id="rId7" Type="http://schemas.openxmlformats.org/officeDocument/2006/relationships/customXml" Target="../ink/ink12.xml"/><Relationship Id="rId12" Type="http://schemas.openxmlformats.org/officeDocument/2006/relationships/customXml" Target="../ink/ink17.xml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16.xml"/><Relationship Id="rId15" Type="http://schemas.openxmlformats.org/officeDocument/2006/relationships/customXml" Target="../ink/ink20.xml"/><Relationship Id="rId10" Type="http://schemas.openxmlformats.org/officeDocument/2006/relationships/customXml" Target="../ink/ink15.xml"/><Relationship Id="rId9" Type="http://schemas.openxmlformats.org/officeDocument/2006/relationships/customXml" Target="../ink/ink14.xml"/><Relationship Id="rId14" Type="http://schemas.openxmlformats.org/officeDocument/2006/relationships/customXml" Target="../ink/ink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1C44A-95CB-A4AF-62CF-C4781E22D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0" y="2201369"/>
            <a:ext cx="10909640" cy="1687814"/>
          </a:xfrm>
        </p:spPr>
        <p:txBody>
          <a:bodyPr anchor="b">
            <a:normAutofit fontScale="90000"/>
          </a:bodyPr>
          <a:lstStyle/>
          <a:p>
            <a:r>
              <a:rPr lang="en-GB" sz="5600" b="1" i="0" u="none" strike="noStrike" noProof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Cell-ebrating Efficiency: Optimization Algorithms Meet Biological Systems</a:t>
            </a:r>
            <a:endParaRPr lang="en-GB" sz="5600" b="1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74616-69A8-FCB2-F1F3-869C5D371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0" y="4525504"/>
            <a:ext cx="10909643" cy="1966807"/>
          </a:xfrm>
        </p:spPr>
        <p:txBody>
          <a:bodyPr anchor="t">
            <a:normAutofit/>
          </a:bodyPr>
          <a:lstStyle/>
          <a:p>
            <a:r>
              <a:rPr lang="en-GB" sz="2600" b="1" noProof="1"/>
              <a:t>Malachy McEvoy</a:t>
            </a:r>
            <a:endParaRPr lang="en-GB" sz="2600" noProof="1"/>
          </a:p>
          <a:p>
            <a:endParaRPr lang="en-GB" sz="2600" noProof="1"/>
          </a:p>
          <a:p>
            <a:endParaRPr lang="en-GB" sz="2600" noProof="1"/>
          </a:p>
          <a:p>
            <a:r>
              <a:rPr lang="en-GB" sz="1900" noProof="1"/>
              <a:t>Supervision by Dr. Andrea Weisse &amp; Christoph Wagner</a:t>
            </a:r>
          </a:p>
        </p:txBody>
      </p:sp>
      <p:pic>
        <p:nvPicPr>
          <p:cNvPr id="4" name="Picture 3" descr="A logo for the university of ed&#10;&#10;AI-generated content may be incorrect.">
            <a:extLst>
              <a:ext uri="{FF2B5EF4-FFF2-40B4-BE49-F238E27FC236}">
                <a16:creationId xmlns:a16="http://schemas.microsoft.com/office/drawing/2014/main" id="{163B81BF-5072-34BA-D345-A78B348A4C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00" b="20597"/>
          <a:stretch/>
        </p:blipFill>
        <p:spPr>
          <a:xfrm>
            <a:off x="3012797" y="178231"/>
            <a:ext cx="6161807" cy="1749487"/>
          </a:xfrm>
          <a:prstGeom prst="rect">
            <a:avLst/>
          </a:prstGeom>
        </p:spPr>
      </p:pic>
      <p:sp>
        <p:nvSpPr>
          <p:cNvPr id="25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1473301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D47F4-7F6B-06F2-D063-36D11E78A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92A5-F819-3B90-4A3D-F5A42DA0A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99"/>
            <a:ext cx="10515600" cy="9220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DNA and energy to maximise total yield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57124E5-5FFE-AAE6-016E-AEA59F3BA83A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E4C08A-8C3C-D6DA-BA16-F24E0C86FB1D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685E37E-98D4-4160-D634-577FB17FB803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4F3E369-B8CD-AC24-0DCA-B3DA041E2168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6B59A4-2FD2-5FA8-0F1B-36449FDA5E41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04892DC-4CAE-5E10-398D-90F033D8443D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B0259A3-9571-4BA4-6129-C9FC15EE06CE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11B4F4-C0AD-5CFF-52EF-46BB8372B7F7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FB135A1-EB3B-FF3F-7C27-120A77D989AC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B406415-9721-294C-FE99-FF6A1B5F159E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D648D33-E28A-409D-24B7-457815EE89EB}"/>
              </a:ext>
            </a:extLst>
          </p:cNvPr>
          <p:cNvGrpSpPr/>
          <p:nvPr/>
        </p:nvGrpSpPr>
        <p:grpSpPr>
          <a:xfrm>
            <a:off x="15498" y="1629540"/>
            <a:ext cx="5539479" cy="4401518"/>
            <a:chOff x="320561" y="1342822"/>
            <a:chExt cx="5539479" cy="44015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ED6B4C-57B5-5DC3-8EEA-F6F6C1697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4435" b="5744"/>
            <a:stretch/>
          </p:blipFill>
          <p:spPr>
            <a:xfrm>
              <a:off x="728420" y="1856483"/>
              <a:ext cx="5131620" cy="3374196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7C733A-B73B-913C-4931-A25C13164CD0}"/>
                </a:ext>
              </a:extLst>
            </p:cNvPr>
            <p:cNvSpPr txBox="1"/>
            <p:nvPr/>
          </p:nvSpPr>
          <p:spPr>
            <a:xfrm>
              <a:off x="658678" y="1487150"/>
              <a:ext cx="520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energy concentration on total GFP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7D4DBB-4643-E1F9-C893-B6C5A79D6CA3}"/>
                </a:ext>
              </a:extLst>
            </p:cNvPr>
            <p:cNvSpPr txBox="1"/>
            <p:nvPr/>
          </p:nvSpPr>
          <p:spPr>
            <a:xfrm rot="16200000">
              <a:off x="-1680143" y="3343526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Total GFP concentration (µM)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53674A-6BCC-5408-5520-F4C7404D2C17}"/>
                </a:ext>
              </a:extLst>
            </p:cNvPr>
            <p:cNvSpPr txBox="1"/>
            <p:nvPr/>
          </p:nvSpPr>
          <p:spPr>
            <a:xfrm>
              <a:off x="1093471" y="5170795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(µM)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0E304BB-BD87-729B-7E14-A670368427B1}"/>
              </a:ext>
            </a:extLst>
          </p:cNvPr>
          <p:cNvGrpSpPr/>
          <p:nvPr/>
        </p:nvGrpSpPr>
        <p:grpSpPr>
          <a:xfrm>
            <a:off x="6397851" y="1629540"/>
            <a:ext cx="5528459" cy="4401518"/>
            <a:chOff x="6173275" y="1342822"/>
            <a:chExt cx="5528459" cy="440151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EA73723-BF8C-EE75-80BF-F5876837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3387" b="5744"/>
            <a:stretch/>
          </p:blipFill>
          <p:spPr>
            <a:xfrm>
              <a:off x="6513858" y="1856482"/>
              <a:ext cx="5187876" cy="3374197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5FC685-E967-FF45-2460-EBDCA57648F2}"/>
                </a:ext>
              </a:extLst>
            </p:cNvPr>
            <p:cNvSpPr txBox="1"/>
            <p:nvPr/>
          </p:nvSpPr>
          <p:spPr>
            <a:xfrm>
              <a:off x="6500372" y="1461739"/>
              <a:ext cx="520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DNA concentration on total GFP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4B2CE9-4992-6CCA-FA78-F2F524943EAF}"/>
                </a:ext>
              </a:extLst>
            </p:cNvPr>
            <p:cNvSpPr txBox="1"/>
            <p:nvPr/>
          </p:nvSpPr>
          <p:spPr>
            <a:xfrm>
              <a:off x="6907037" y="5176534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DNA Concentration (µM)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C96A69-C890-C35F-C2D3-AB6F24D492B3}"/>
                </a:ext>
              </a:extLst>
            </p:cNvPr>
            <p:cNvSpPr txBox="1"/>
            <p:nvPr/>
          </p:nvSpPr>
          <p:spPr>
            <a:xfrm rot="16200000">
              <a:off x="4172571" y="3343526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Total GFP concentration (µM)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FE742A-87EC-494B-3DAC-146AE91BECF8}"/>
              </a:ext>
            </a:extLst>
          </p:cNvPr>
          <p:cNvCxnSpPr/>
          <p:nvPr/>
        </p:nvCxnSpPr>
        <p:spPr>
          <a:xfrm flipH="1" flipV="1">
            <a:off x="3029919" y="2456481"/>
            <a:ext cx="883403" cy="97251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45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8E279-2B67-30EB-48AF-0758C84D0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9A89-FC13-9943-4B44-16885AB9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75"/>
            <a:ext cx="10515600" cy="9220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dilution interval to maximize total yield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FE6EC4-05BE-CF83-5D40-0609252FDC52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FE6EC4-05BE-CF83-5D40-0609252FDC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6EC6C0-9ECF-6358-229D-10D9131E95BD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6EC6C0-9ECF-6358-229D-10D9131E95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50C94B-52E5-E194-9FB5-3A516D0488A3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50C94B-52E5-E194-9FB5-3A516D0488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990000-95D8-2C6C-7E81-79205E5A97C4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990000-95D8-2C6C-7E81-79205E5A97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D74865-B120-2001-9B06-25A8C11ECE5A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D74865-B120-2001-9B06-25A8C11ECE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46BBA11-FB99-061A-E8CF-18540FD9D051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46BBA11-FB99-061A-E8CF-18540FD9D0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5828FBA-12A4-88B9-762F-BEBFFDC17A33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5828FBA-12A4-88B9-762F-BEBFFDC17A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1E64FB1-487B-46BB-DE2F-06C3BF11820B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1E64FB1-487B-46BB-DE2F-06C3BF1182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3C506AE-28B7-6645-FCDB-EA047BADBC1A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3C506AE-28B7-6645-FCDB-EA047BADBC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02DE21-1D92-C35B-0679-CAADC6D0BD1D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02DE21-1D92-C35B-0679-CAADC6D0BD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90F5F05-1665-FC17-7C7F-E1257934637B}"/>
              </a:ext>
            </a:extLst>
          </p:cNvPr>
          <p:cNvGrpSpPr/>
          <p:nvPr/>
        </p:nvGrpSpPr>
        <p:grpSpPr>
          <a:xfrm>
            <a:off x="235209" y="1383726"/>
            <a:ext cx="5240858" cy="4401518"/>
            <a:chOff x="707907" y="1329375"/>
            <a:chExt cx="5240858" cy="44015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1784CE-1833-38B5-4CD1-178335D8B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3765" b="5839"/>
            <a:stretch/>
          </p:blipFill>
          <p:spPr>
            <a:xfrm>
              <a:off x="1030636" y="1991581"/>
              <a:ext cx="4918129" cy="32081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CF7749-088B-A48E-0B5D-CC0C74191853}"/>
                </a:ext>
              </a:extLst>
            </p:cNvPr>
            <p:cNvSpPr txBox="1"/>
            <p:nvPr/>
          </p:nvSpPr>
          <p:spPr>
            <a:xfrm>
              <a:off x="1030636" y="1541394"/>
              <a:ext cx="4903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dilution interval on total GFP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EE287B-5150-6A84-1FDC-4E56362BC81E}"/>
                </a:ext>
              </a:extLst>
            </p:cNvPr>
            <p:cNvSpPr txBox="1"/>
            <p:nvPr/>
          </p:nvSpPr>
          <p:spPr>
            <a:xfrm>
              <a:off x="1030636" y="5116551"/>
              <a:ext cx="4903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Dilution interval (minutes)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49DB73-06FE-193D-FE91-B0AB1E55C058}"/>
                </a:ext>
              </a:extLst>
            </p:cNvPr>
            <p:cNvSpPr txBox="1"/>
            <p:nvPr/>
          </p:nvSpPr>
          <p:spPr>
            <a:xfrm rot="16200000">
              <a:off x="-1292797" y="3330079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Total GFP Produced (µM)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46625C-6081-FE41-D895-B9C9E4196F9C}"/>
              </a:ext>
            </a:extLst>
          </p:cNvPr>
          <p:cNvGrpSpPr/>
          <p:nvPr/>
        </p:nvGrpSpPr>
        <p:grpSpPr>
          <a:xfrm>
            <a:off x="6541118" y="1103805"/>
            <a:ext cx="5650882" cy="4722707"/>
            <a:chOff x="6541118" y="1341339"/>
            <a:chExt cx="5650882" cy="47227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498E1E-7AC8-77E5-9C26-D5185F3694DC}"/>
                </a:ext>
              </a:extLst>
            </p:cNvPr>
            <p:cNvSpPr txBox="1"/>
            <p:nvPr/>
          </p:nvSpPr>
          <p:spPr>
            <a:xfrm>
              <a:off x="7809548" y="1341339"/>
              <a:ext cx="36827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over time at different dilution intervals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3A2B43-5387-737C-FB26-C3C39844E294}"/>
                </a:ext>
              </a:extLst>
            </p:cNvPr>
            <p:cNvSpPr txBox="1"/>
            <p:nvPr/>
          </p:nvSpPr>
          <p:spPr>
            <a:xfrm rot="16200000">
              <a:off x="4540414" y="3621964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(µM)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0595384-1DF9-7028-1821-E4C28EBC8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l="2908" r="49810" b="5260"/>
            <a:stretch/>
          </p:blipFill>
          <p:spPr>
            <a:xfrm>
              <a:off x="6941228" y="1985245"/>
              <a:ext cx="4551066" cy="37456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06A4F1-7022-77C9-C020-A5A236D9BF1C}"/>
                </a:ext>
              </a:extLst>
            </p:cNvPr>
            <p:cNvSpPr txBox="1"/>
            <p:nvPr/>
          </p:nvSpPr>
          <p:spPr>
            <a:xfrm>
              <a:off x="7288651" y="5663936"/>
              <a:ext cx="4903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Time (hours)</a:t>
              </a: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2F177D0-DF48-A957-8EC3-BAEB4BD3DD6C}"/>
              </a:ext>
            </a:extLst>
          </p:cNvPr>
          <p:cNvSpPr txBox="1">
            <a:spLocks/>
          </p:cNvSpPr>
          <p:nvPr/>
        </p:nvSpPr>
        <p:spPr>
          <a:xfrm>
            <a:off x="838200" y="5862255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Gradient-based algorithms struggled due to the discrete nature of the dilution interval</a:t>
            </a:r>
          </a:p>
        </p:txBody>
      </p:sp>
    </p:spTree>
    <p:extLst>
      <p:ext uri="{BB962C8B-B14F-4D97-AF65-F5344CB8AC3E}">
        <p14:creationId xmlns:p14="http://schemas.microsoft.com/office/powerpoint/2010/main" val="303593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AB689-3D0D-CBFE-EF07-86E426615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2535F6A2-898B-02B9-034E-B829AA1BFB07}"/>
              </a:ext>
            </a:extLst>
          </p:cNvPr>
          <p:cNvSpPr/>
          <p:nvPr/>
        </p:nvSpPr>
        <p:spPr>
          <a:xfrm>
            <a:off x="7059478" y="1693188"/>
            <a:ext cx="4969790" cy="4065893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Signal-to-noise ratio for diagnostic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Detection of biomarkers and pathogens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Measurable signals for high-throughput screening applications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1B30A6-6ECB-ED45-2484-9E4EDCAAB048}"/>
              </a:ext>
            </a:extLst>
          </p:cNvPr>
          <p:cNvSpPr txBox="1">
            <a:spLocks/>
          </p:cNvSpPr>
          <p:nvPr/>
        </p:nvSpPr>
        <p:spPr>
          <a:xfrm>
            <a:off x="838200" y="129430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Maximizing the peak GFP concentration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DE3021-F07A-5662-DB17-F07658199BFE}"/>
              </a:ext>
            </a:extLst>
          </p:cNvPr>
          <p:cNvGrpSpPr/>
          <p:nvPr/>
        </p:nvGrpSpPr>
        <p:grpSpPr>
          <a:xfrm>
            <a:off x="162732" y="1322480"/>
            <a:ext cx="6765009" cy="4904508"/>
            <a:chOff x="90187" y="1220399"/>
            <a:chExt cx="5403273" cy="37761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B144C5-4E64-D2D2-CFFA-6AF5DB3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-3377" b="-191"/>
            <a:stretch/>
          </p:blipFill>
          <p:spPr>
            <a:xfrm>
              <a:off x="90187" y="1220399"/>
              <a:ext cx="5403273" cy="37761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226D399-960A-01C0-3ADD-73C826A2470B}"/>
                    </a:ext>
                  </a:extLst>
                </p:cNvPr>
                <p:cNvSpPr txBox="1"/>
                <p:nvPr/>
              </p:nvSpPr>
              <p:spPr>
                <a:xfrm>
                  <a:off x="1928880" y="2838609"/>
                  <a:ext cx="1495497" cy="707696"/>
                </a:xfrm>
                <a:prstGeom prst="cloud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b="0" i="0" noProof="1" dirty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d>
                                  <m:dPr>
                                    <m:ctrlP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GB" sz="2400" b="0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226D399-960A-01C0-3ADD-73C826A247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880" y="2838609"/>
                  <a:ext cx="1495497" cy="707696"/>
                </a:xfrm>
                <a:prstGeom prst="cloud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0817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886B8-356E-087F-3EA6-6E214D192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3BA233-B451-2E8B-2EB5-2A8173E0148D}"/>
              </a:ext>
            </a:extLst>
          </p:cNvPr>
          <p:cNvSpPr txBox="1">
            <a:spLocks/>
          </p:cNvSpPr>
          <p:nvPr/>
        </p:nvSpPr>
        <p:spPr>
          <a:xfrm>
            <a:off x="838200" y="129430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dilution interval to maximize peak GFP conc.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7FE0B6-D6E3-EFD3-2DC3-F7BE655258FB}"/>
              </a:ext>
            </a:extLst>
          </p:cNvPr>
          <p:cNvGrpSpPr/>
          <p:nvPr/>
        </p:nvGrpSpPr>
        <p:grpSpPr>
          <a:xfrm>
            <a:off x="6374494" y="1476981"/>
            <a:ext cx="5000959" cy="5022715"/>
            <a:chOff x="6352841" y="1193347"/>
            <a:chExt cx="5000959" cy="5022715"/>
          </a:xfrm>
        </p:grpSpPr>
        <p:pic>
          <p:nvPicPr>
            <p:cNvPr id="14" name="Picture 13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594F8346-DC84-93D3-7E43-C49480316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761" b="7570"/>
            <a:stretch/>
          </p:blipFill>
          <p:spPr>
            <a:xfrm>
              <a:off x="6757261" y="1864312"/>
              <a:ext cx="4596539" cy="406842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0AB5D5-146C-1C89-76B1-B084AB17CBDF}"/>
                </a:ext>
              </a:extLst>
            </p:cNvPr>
            <p:cNvSpPr txBox="1"/>
            <p:nvPr/>
          </p:nvSpPr>
          <p:spPr>
            <a:xfrm>
              <a:off x="6952282" y="1193347"/>
              <a:ext cx="43798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GFP concentration over time at different dilution intervals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0632C6-C2C7-7F90-B00B-042763A6D16C}"/>
                </a:ext>
              </a:extLst>
            </p:cNvPr>
            <p:cNvSpPr txBox="1"/>
            <p:nvPr/>
          </p:nvSpPr>
          <p:spPr>
            <a:xfrm rot="16200000">
              <a:off x="4352137" y="3698467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GFP Concentration (µM)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DE157D-6FC4-57D7-0024-C23BC21E0D3A}"/>
                </a:ext>
              </a:extLst>
            </p:cNvPr>
            <p:cNvSpPr txBox="1"/>
            <p:nvPr/>
          </p:nvSpPr>
          <p:spPr>
            <a:xfrm>
              <a:off x="6952282" y="5815952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Time (hours)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8C79C4-617E-95BE-00BB-059DE4E5A05A}"/>
              </a:ext>
            </a:extLst>
          </p:cNvPr>
          <p:cNvGrpSpPr/>
          <p:nvPr/>
        </p:nvGrpSpPr>
        <p:grpSpPr>
          <a:xfrm>
            <a:off x="82993" y="1547290"/>
            <a:ext cx="5823501" cy="4755461"/>
            <a:chOff x="272499" y="1263767"/>
            <a:chExt cx="5823501" cy="4755461"/>
          </a:xfrm>
        </p:grpSpPr>
        <p:pic>
          <p:nvPicPr>
            <p:cNvPr id="5" name="Picture 4" descr="A graph with a line&#10;&#10;AI-generated content may be incorrect.">
              <a:extLst>
                <a:ext uri="{FF2B5EF4-FFF2-40B4-BE49-F238E27FC236}">
                  <a16:creationId xmlns:a16="http://schemas.microsoft.com/office/drawing/2014/main" id="{A76BB792-1DB0-BEE6-EBA5-527379F0A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231" b="5916"/>
            <a:stretch/>
          </p:blipFill>
          <p:spPr>
            <a:xfrm>
              <a:off x="674764" y="1929538"/>
              <a:ext cx="5421236" cy="355055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F969D5-6068-6DD6-B580-047004495238}"/>
                </a:ext>
              </a:extLst>
            </p:cNvPr>
            <p:cNvSpPr txBox="1"/>
            <p:nvPr/>
          </p:nvSpPr>
          <p:spPr>
            <a:xfrm>
              <a:off x="1140609" y="1263767"/>
              <a:ext cx="4647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dilution interval (τ) on the peak GFP concentration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61835F-C1AA-A6A8-C00C-582F828B3E0B}"/>
                </a:ext>
              </a:extLst>
            </p:cNvPr>
            <p:cNvSpPr txBox="1"/>
            <p:nvPr/>
          </p:nvSpPr>
          <p:spPr>
            <a:xfrm rot="16200000">
              <a:off x="-1728205" y="3618414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Peak GFP Concentration (µM)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FA44FB-EE12-D704-7CBF-9A165896D775}"/>
                </a:ext>
              </a:extLst>
            </p:cNvPr>
            <p:cNvSpPr txBox="1"/>
            <p:nvPr/>
          </p:nvSpPr>
          <p:spPr>
            <a:xfrm>
              <a:off x="1311966" y="5401225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Dilution interval (minutes)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21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13C98-BBF2-C04A-091A-18A9898F5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992A-85DD-A3DC-621A-59190D69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771A6-F21B-0E66-8377-01A1E11026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" r="176"/>
          <a:stretch/>
        </p:blipFill>
        <p:spPr>
          <a:xfrm>
            <a:off x="204992" y="1545948"/>
            <a:ext cx="6337757" cy="44520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6BF23FC-0F16-77A0-867C-B2E234B7D806}"/>
              </a:ext>
            </a:extLst>
          </p:cNvPr>
          <p:cNvSpPr txBox="1">
            <a:spLocks/>
          </p:cNvSpPr>
          <p:nvPr/>
        </p:nvSpPr>
        <p:spPr>
          <a:xfrm>
            <a:off x="838200" y="129430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Cell-free optimization: steady-state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347B602-60D1-CCD3-D367-DD922040B640}"/>
              </a:ext>
            </a:extLst>
          </p:cNvPr>
          <p:cNvSpPr/>
          <p:nvPr/>
        </p:nvSpPr>
        <p:spPr>
          <a:xfrm flipH="1">
            <a:off x="6493112" y="1545948"/>
            <a:ext cx="5493895" cy="4264701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Minimizing reactor ‘downtime’ and reducing batch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Importance of speed in diagnostic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System robustness</a:t>
            </a:r>
          </a:p>
        </p:txBody>
      </p:sp>
    </p:spTree>
    <p:extLst>
      <p:ext uri="{BB962C8B-B14F-4D97-AF65-F5344CB8AC3E}">
        <p14:creationId xmlns:p14="http://schemas.microsoft.com/office/powerpoint/2010/main" val="247509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0A2A5-987E-F8C8-35C6-B89F65EFF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A6DE-0D0A-A5D6-79AD-32FD7631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F36B50-2513-9275-0717-0B0B123BFDE1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we detect when the system is at steady state?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F8AA7C-C899-CF14-ECCC-0FBBCEF47BB8}"/>
              </a:ext>
            </a:extLst>
          </p:cNvPr>
          <p:cNvGrpSpPr/>
          <p:nvPr/>
        </p:nvGrpSpPr>
        <p:grpSpPr>
          <a:xfrm>
            <a:off x="168610" y="1156704"/>
            <a:ext cx="8237124" cy="5452892"/>
            <a:chOff x="168610" y="1156704"/>
            <a:chExt cx="8237124" cy="5452892"/>
          </a:xfrm>
        </p:grpSpPr>
        <p:pic>
          <p:nvPicPr>
            <p:cNvPr id="5" name="Picture 4" descr="A graph of a graph showing a number of objects&#10;&#10;AI-generated content may be incorrect.">
              <a:extLst>
                <a:ext uri="{FF2B5EF4-FFF2-40B4-BE49-F238E27FC236}">
                  <a16:creationId xmlns:a16="http://schemas.microsoft.com/office/drawing/2014/main" id="{E4AFAF85-2713-30D6-B3D1-27E76CBB7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270"/>
            <a:stretch/>
          </p:blipFill>
          <p:spPr>
            <a:xfrm>
              <a:off x="168610" y="1462488"/>
              <a:ext cx="8237124" cy="5147108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423512-F118-44E4-CD09-FC6B498583FE}"/>
                </a:ext>
              </a:extLst>
            </p:cNvPr>
            <p:cNvSpPr txBox="1"/>
            <p:nvPr/>
          </p:nvSpPr>
          <p:spPr>
            <a:xfrm>
              <a:off x="1655162" y="1156704"/>
              <a:ext cx="5358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ODE Model With Steady State Detection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5C5608-163E-743A-4D92-4C73AD86992B}"/>
                  </a:ext>
                </a:extLst>
              </p:cNvPr>
              <p:cNvSpPr txBox="1"/>
              <p:nvPr/>
            </p:nvSpPr>
            <p:spPr>
              <a:xfrm>
                <a:off x="8671810" y="2793226"/>
                <a:ext cx="3100334" cy="2049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noProof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noProof="1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lim>
                          </m:limLow>
                          <m:r>
                            <a:rPr lang="en-GB" sz="2400" b="0" i="1" noProof="1" dirty="0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sz="2400" i="1" baseline="30000" noProof="1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just"/>
                <a:endParaRPr lang="en-GB" sz="2400" b="0" noProof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GB" sz="16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GB" sz="1600" b="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ubject to</a:t>
                </a:r>
                <a:endParaRPr lang="en-GB" sz="2400" b="0" noProof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b="0" i="1" noProof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noProof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GB" b="0" i="1" noProof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b="0" i="1" noProof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b="0" i="1" noProof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GB" b="0" i="1" noProof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GB" b="0" i="1" noProof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n-GB" b="0" i="1" noProof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b="0" i="1" noProof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GB" b="0" i="1" noProof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&lt;</m:t>
                      </m:r>
                      <m:r>
                        <a:rPr lang="en-GB" b="0" i="1" noProof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𝜖</m:t>
                      </m:r>
                      <m:r>
                        <a:rPr lang="en-GB" b="0" i="1" noProof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  </m:t>
                      </m:r>
                      <m:r>
                        <a:rPr lang="en-GB" i="1" noProof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𝜖</m:t>
                      </m:r>
                      <m:r>
                        <a:rPr lang="en-GB" b="0" i="1" noProof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=1%</m:t>
                      </m:r>
                    </m:oMath>
                  </m:oMathPara>
                </a14:m>
                <a:endParaRPr lang="en-GB" b="0" noProof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endParaRPr lang="en-GB" noProof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5C5608-163E-743A-4D92-4C73AD86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810" y="2793226"/>
                <a:ext cx="3100334" cy="20490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85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82D20-4FA0-AE6B-40F9-B3A8CFCD6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A30B-3CC9-1DCC-BAC6-09F74FAA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4DF602-1985-EBCF-0250-3436DC120265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6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Minimizing time taken to reach steady state by changing energy and DNA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A3E71A-BF98-2F00-B846-FCF994B660C8}"/>
              </a:ext>
            </a:extLst>
          </p:cNvPr>
          <p:cNvGrpSpPr/>
          <p:nvPr/>
        </p:nvGrpSpPr>
        <p:grpSpPr>
          <a:xfrm>
            <a:off x="305595" y="1195920"/>
            <a:ext cx="5006993" cy="5240572"/>
            <a:chOff x="5898869" y="1279189"/>
            <a:chExt cx="3911059" cy="4401518"/>
          </a:xfrm>
        </p:grpSpPr>
        <p:pic>
          <p:nvPicPr>
            <p:cNvPr id="7" name="Picture 6" descr="A graph with a line graph&#10;&#10;AI-generated content may be incorrect.">
              <a:extLst>
                <a:ext uri="{FF2B5EF4-FFF2-40B4-BE49-F238E27FC236}">
                  <a16:creationId xmlns:a16="http://schemas.microsoft.com/office/drawing/2014/main" id="{A1CAEC06-83A0-A2C7-3E1A-FDFC02AAC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35" r="24821" b="5761"/>
            <a:stretch/>
          </p:blipFill>
          <p:spPr>
            <a:xfrm>
              <a:off x="6303365" y="2156502"/>
              <a:ext cx="3299962" cy="28366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37A552-A28E-D40F-8048-50C7D825FC8B}"/>
                </a:ext>
              </a:extLst>
            </p:cNvPr>
            <p:cNvSpPr txBox="1"/>
            <p:nvPr/>
          </p:nvSpPr>
          <p:spPr>
            <a:xfrm>
              <a:off x="6244124" y="1513436"/>
              <a:ext cx="3565804" cy="594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energy concentration on time taken to reach steady state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438BB5-5032-331A-3A76-E7EF4B8F40F6}"/>
                </a:ext>
              </a:extLst>
            </p:cNvPr>
            <p:cNvSpPr txBox="1"/>
            <p:nvPr/>
          </p:nvSpPr>
          <p:spPr>
            <a:xfrm rot="16200000">
              <a:off x="3854377" y="3323681"/>
              <a:ext cx="4401518" cy="31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Time taken for GFP to reach steady state (hrs)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389E7-ED69-A227-4C27-0CE4CFB7C5C3}"/>
                </a:ext>
              </a:extLst>
            </p:cNvPr>
            <p:cNvSpPr txBox="1"/>
            <p:nvPr/>
          </p:nvSpPr>
          <p:spPr>
            <a:xfrm>
              <a:off x="6379220" y="5061256"/>
              <a:ext cx="3430708" cy="336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(µM)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BBDF43-FDF3-0175-61E4-5F03585B2F54}"/>
              </a:ext>
            </a:extLst>
          </p:cNvPr>
          <p:cNvGrpSpPr/>
          <p:nvPr/>
        </p:nvGrpSpPr>
        <p:grpSpPr>
          <a:xfrm>
            <a:off x="6253274" y="1438144"/>
            <a:ext cx="5366601" cy="4982042"/>
            <a:chOff x="-22651" y="1058995"/>
            <a:chExt cx="5974230" cy="5266856"/>
          </a:xfrm>
        </p:grpSpPr>
        <p:pic>
          <p:nvPicPr>
            <p:cNvPr id="4" name="Picture 3" descr="A graph with a line&#10;&#10;AI-generated content may be incorrect.">
              <a:extLst>
                <a:ext uri="{FF2B5EF4-FFF2-40B4-BE49-F238E27FC236}">
                  <a16:creationId xmlns:a16="http://schemas.microsoft.com/office/drawing/2014/main" id="{B3883811-0CF0-A9D0-D4C7-30FA9A5E1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221" b="5635"/>
            <a:stretch/>
          </p:blipFill>
          <p:spPr>
            <a:xfrm>
              <a:off x="459932" y="1890675"/>
              <a:ext cx="5491647" cy="35697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429F15-DD7C-857E-0F09-3E6C59125A0F}"/>
                </a:ext>
              </a:extLst>
            </p:cNvPr>
            <p:cNvSpPr txBox="1"/>
            <p:nvPr/>
          </p:nvSpPr>
          <p:spPr>
            <a:xfrm rot="16200000">
              <a:off x="-2433373" y="3469717"/>
              <a:ext cx="5266856" cy="445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Time taken for GFP to reach steady state (hrs)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C3C678-6734-CABF-FEF2-A302C7D0459F}"/>
                </a:ext>
              </a:extLst>
            </p:cNvPr>
            <p:cNvSpPr txBox="1"/>
            <p:nvPr/>
          </p:nvSpPr>
          <p:spPr>
            <a:xfrm>
              <a:off x="782985" y="5460415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DNA Concentration (µM)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6C374B-1CA7-CB96-CC96-0C44FF807653}"/>
                </a:ext>
              </a:extLst>
            </p:cNvPr>
            <p:cNvSpPr txBox="1"/>
            <p:nvPr/>
          </p:nvSpPr>
          <p:spPr>
            <a:xfrm>
              <a:off x="501280" y="1270164"/>
              <a:ext cx="54089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DNA concentration on the time taken for GFP to reach steady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29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72592-56E9-378D-04F5-662F1A22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65B5C-6AE7-2D0B-A5AC-AD8630F4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5F92BC-3BFE-A3BA-5100-2E22D840A88D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Maximizing the GFP concentration at steady state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2F7299-3752-7EC9-71E7-A8BECC115EA2}"/>
              </a:ext>
            </a:extLst>
          </p:cNvPr>
          <p:cNvGrpSpPr/>
          <p:nvPr/>
        </p:nvGrpSpPr>
        <p:grpSpPr>
          <a:xfrm>
            <a:off x="6688121" y="1289426"/>
            <a:ext cx="5191581" cy="4982042"/>
            <a:chOff x="6080892" y="1079357"/>
            <a:chExt cx="5602688" cy="52668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806B35-39C2-F918-42F2-FD55071E4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04" t="665" b="6246"/>
            <a:stretch/>
          </p:blipFill>
          <p:spPr>
            <a:xfrm>
              <a:off x="6496651" y="2068641"/>
              <a:ext cx="5186929" cy="328828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9C0AFA-5F02-BD8C-FE8F-5A73380B412B}"/>
                </a:ext>
              </a:extLst>
            </p:cNvPr>
            <p:cNvSpPr txBox="1"/>
            <p:nvPr/>
          </p:nvSpPr>
          <p:spPr>
            <a:xfrm>
              <a:off x="6080892" y="1319052"/>
              <a:ext cx="5408951" cy="748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dilution interval on the GFP concentration at steady state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B939A-B430-1BD0-C35F-EDEF3CAE37E1}"/>
                </a:ext>
              </a:extLst>
            </p:cNvPr>
            <p:cNvSpPr txBox="1"/>
            <p:nvPr/>
          </p:nvSpPr>
          <p:spPr>
            <a:xfrm rot="16200000">
              <a:off x="3647527" y="3513496"/>
              <a:ext cx="5266856" cy="398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noProof="1">
                  <a:latin typeface="Calibri" panose="020F0502020204030204" pitchFamily="34" charset="0"/>
                  <a:cs typeface="Calibri" panose="020F0502020204030204" pitchFamily="34" charset="0"/>
                </a:rPr>
                <a:t>GFP concentration at steady state (µM)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AF9F7A-3FD9-5E35-52F3-8DFEE78847D1}"/>
                </a:ext>
              </a:extLst>
            </p:cNvPr>
            <p:cNvSpPr txBox="1"/>
            <p:nvPr/>
          </p:nvSpPr>
          <p:spPr>
            <a:xfrm>
              <a:off x="6952282" y="5486837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Dilution interval (mins)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7AEA5A4-23D3-6727-C04F-821EE192C54F}"/>
              </a:ext>
            </a:extLst>
          </p:cNvPr>
          <p:cNvGrpSpPr/>
          <p:nvPr/>
        </p:nvGrpSpPr>
        <p:grpSpPr>
          <a:xfrm>
            <a:off x="302221" y="1516159"/>
            <a:ext cx="5311024" cy="4219634"/>
            <a:chOff x="653535" y="1334790"/>
            <a:chExt cx="5311024" cy="4219634"/>
          </a:xfrm>
        </p:grpSpPr>
        <p:pic>
          <p:nvPicPr>
            <p:cNvPr id="7" name="Picture 6" descr="A blue line graph on a white background&#10;&#10;AI-generated content may be incorrect.">
              <a:extLst>
                <a:ext uri="{FF2B5EF4-FFF2-40B4-BE49-F238E27FC236}">
                  <a16:creationId xmlns:a16="http://schemas.microsoft.com/office/drawing/2014/main" id="{630ECFD0-1331-BD2E-2758-F7D6F5D9B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064" b="6119"/>
            <a:stretch/>
          </p:blipFill>
          <p:spPr>
            <a:xfrm>
              <a:off x="1156224" y="1994309"/>
              <a:ext cx="4808335" cy="313691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809630-67BB-2E5D-C83F-6DA3BFD9D478}"/>
                </a:ext>
              </a:extLst>
            </p:cNvPr>
            <p:cNvSpPr txBox="1"/>
            <p:nvPr/>
          </p:nvSpPr>
          <p:spPr>
            <a:xfrm>
              <a:off x="838200" y="1334790"/>
              <a:ext cx="5012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DNA concentration on the GFP concentration at steady state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084368-E04F-4CC8-545B-D1FE9A53234D}"/>
                </a:ext>
              </a:extLst>
            </p:cNvPr>
            <p:cNvSpPr txBox="1"/>
            <p:nvPr/>
          </p:nvSpPr>
          <p:spPr>
            <a:xfrm rot="16200000">
              <a:off x="-1071618" y="3249066"/>
              <a:ext cx="3819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noProof="1">
                  <a:latin typeface="Calibri" panose="020F0502020204030204" pitchFamily="34" charset="0"/>
                  <a:cs typeface="Calibri" panose="020F0502020204030204" pitchFamily="34" charset="0"/>
                </a:rPr>
                <a:t>GFP concentration at steady state (µM)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8CD73B-BAAF-F9EC-EA7A-16B805555FEE}"/>
                </a:ext>
              </a:extLst>
            </p:cNvPr>
            <p:cNvSpPr txBox="1"/>
            <p:nvPr/>
          </p:nvSpPr>
          <p:spPr>
            <a:xfrm>
              <a:off x="1468865" y="5154314"/>
              <a:ext cx="40785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DNA concentration (µM)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36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1AA32-D048-E225-CA9A-2932495AE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202E-6BF0-E198-A91E-BAC45BF7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A18F17-84A7-CF7D-BDEB-59CD2AD93520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F20C1-362A-72B3-67B3-8B4F46594C9E}"/>
              </a:ext>
            </a:extLst>
          </p:cNvPr>
          <p:cNvSpPr/>
          <p:nvPr/>
        </p:nvSpPr>
        <p:spPr>
          <a:xfrm>
            <a:off x="2738660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Total GFP Produced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76FEF-1DE3-97E2-2609-D78E394DCD88}"/>
              </a:ext>
            </a:extLst>
          </p:cNvPr>
          <p:cNvSpPr/>
          <p:nvPr/>
        </p:nvSpPr>
        <p:spPr>
          <a:xfrm>
            <a:off x="5102734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Peak GFP Concentration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0568E9-DDFE-20B1-E566-85FEB98082FB}"/>
              </a:ext>
            </a:extLst>
          </p:cNvPr>
          <p:cNvSpPr/>
          <p:nvPr/>
        </p:nvSpPr>
        <p:spPr>
          <a:xfrm>
            <a:off x="7466807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Time to Steady State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CFC2D-0477-230A-0A88-E4F36C9AD922}"/>
              </a:ext>
            </a:extLst>
          </p:cNvPr>
          <p:cNvSpPr/>
          <p:nvPr/>
        </p:nvSpPr>
        <p:spPr>
          <a:xfrm>
            <a:off x="9830880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GFP at Steady State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39474C-CAEB-5B99-9DAA-83753A63FA17}"/>
              </a:ext>
            </a:extLst>
          </p:cNvPr>
          <p:cNvSpPr/>
          <p:nvPr/>
        </p:nvSpPr>
        <p:spPr>
          <a:xfrm>
            <a:off x="2738659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125µM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C4C2A2-A1F0-B678-D865-2F2DB7B9A0BC}"/>
              </a:ext>
            </a:extLst>
          </p:cNvPr>
          <p:cNvSpPr/>
          <p:nvPr/>
        </p:nvSpPr>
        <p:spPr>
          <a:xfrm>
            <a:off x="5102733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17.7µM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16E24B-EC74-ECE7-FFBA-C49C6D5A7105}"/>
              </a:ext>
            </a:extLst>
          </p:cNvPr>
          <p:cNvSpPr/>
          <p:nvPr/>
        </p:nvSpPr>
        <p:spPr>
          <a:xfrm>
            <a:off x="7466806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5.33 hrs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163E1F-E389-60E6-788A-2791567150E0}"/>
              </a:ext>
            </a:extLst>
          </p:cNvPr>
          <p:cNvSpPr/>
          <p:nvPr/>
        </p:nvSpPr>
        <p:spPr>
          <a:xfrm>
            <a:off x="9830879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17.5µM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B67D16-2FF4-7854-2174-85B606BE4BA7}"/>
              </a:ext>
            </a:extLst>
          </p:cNvPr>
          <p:cNvSpPr/>
          <p:nvPr/>
        </p:nvSpPr>
        <p:spPr>
          <a:xfrm>
            <a:off x="2738660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442µM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D4565-9C8F-E7DC-C32E-FF5729A964AD}"/>
              </a:ext>
            </a:extLst>
          </p:cNvPr>
          <p:cNvSpPr/>
          <p:nvPr/>
        </p:nvSpPr>
        <p:spPr>
          <a:xfrm>
            <a:off x="5102734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54.8µM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BBB351-573F-9018-AAFC-2C2965A332B5}"/>
              </a:ext>
            </a:extLst>
          </p:cNvPr>
          <p:cNvSpPr/>
          <p:nvPr/>
        </p:nvSpPr>
        <p:spPr>
          <a:xfrm>
            <a:off x="7466807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0.335 hrs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D4C950-DD90-F572-811D-4CC96EABD26A}"/>
              </a:ext>
            </a:extLst>
          </p:cNvPr>
          <p:cNvSpPr/>
          <p:nvPr/>
        </p:nvSpPr>
        <p:spPr>
          <a:xfrm>
            <a:off x="9830880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46.4µM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5C5208-37DC-6BF3-1116-77D89FB8F45E}"/>
              </a:ext>
            </a:extLst>
          </p:cNvPr>
          <p:cNvSpPr/>
          <p:nvPr/>
        </p:nvSpPr>
        <p:spPr>
          <a:xfrm>
            <a:off x="374585" y="2787867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Original </a:t>
            </a:r>
          </a:p>
          <a:p>
            <a:pPr algn="ctr"/>
            <a:r>
              <a:rPr lang="en-GB" noProof="1"/>
              <a:t>chemostat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A10218-C843-557A-8B08-837BD7FCBAE0}"/>
              </a:ext>
            </a:extLst>
          </p:cNvPr>
          <p:cNvSpPr/>
          <p:nvPr/>
        </p:nvSpPr>
        <p:spPr>
          <a:xfrm>
            <a:off x="374586" y="4445505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Optimized results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C2FA3690-5AC0-2185-345F-084F1D465DEB}"/>
              </a:ext>
            </a:extLst>
          </p:cNvPr>
          <p:cNvSpPr/>
          <p:nvPr/>
        </p:nvSpPr>
        <p:spPr>
          <a:xfrm>
            <a:off x="3549000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9C03DBFE-BC69-3AB2-AA26-E8A762EFB33A}"/>
              </a:ext>
            </a:extLst>
          </p:cNvPr>
          <p:cNvSpPr/>
          <p:nvPr/>
        </p:nvSpPr>
        <p:spPr>
          <a:xfrm>
            <a:off x="5913074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3CD74C7B-23B9-0C1E-D5C8-A7C1275C6BAE}"/>
              </a:ext>
            </a:extLst>
          </p:cNvPr>
          <p:cNvSpPr/>
          <p:nvPr/>
        </p:nvSpPr>
        <p:spPr>
          <a:xfrm>
            <a:off x="8277147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E3FB6D01-2253-6C1E-AF01-2945E22770B0}"/>
              </a:ext>
            </a:extLst>
          </p:cNvPr>
          <p:cNvSpPr/>
          <p:nvPr/>
        </p:nvSpPr>
        <p:spPr>
          <a:xfrm>
            <a:off x="10641220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14E2A4-3C8B-9594-CC89-134377C590CF}"/>
              </a:ext>
            </a:extLst>
          </p:cNvPr>
          <p:cNvSpPr txBox="1"/>
          <p:nvPr/>
        </p:nvSpPr>
        <p:spPr>
          <a:xfrm>
            <a:off x="3085302" y="5468708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354% increase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E1419B-2540-F98C-3302-89C4E4B03BE9}"/>
              </a:ext>
            </a:extLst>
          </p:cNvPr>
          <p:cNvSpPr txBox="1"/>
          <p:nvPr/>
        </p:nvSpPr>
        <p:spPr>
          <a:xfrm>
            <a:off x="5445006" y="5468708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310% increase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91D252-C967-9E5D-D7E9-54FE97AB5A64}"/>
              </a:ext>
            </a:extLst>
          </p:cNvPr>
          <p:cNvSpPr txBox="1"/>
          <p:nvPr/>
        </p:nvSpPr>
        <p:spPr>
          <a:xfrm>
            <a:off x="7809079" y="5468708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1524% decrease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9356A6-B0C7-F268-139D-FC6CC69809DF}"/>
              </a:ext>
            </a:extLst>
          </p:cNvPr>
          <p:cNvSpPr txBox="1"/>
          <p:nvPr/>
        </p:nvSpPr>
        <p:spPr>
          <a:xfrm>
            <a:off x="10173152" y="5421882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265% increase</a:t>
            </a:r>
          </a:p>
        </p:txBody>
      </p:sp>
    </p:spTree>
    <p:extLst>
      <p:ext uri="{BB962C8B-B14F-4D97-AF65-F5344CB8AC3E}">
        <p14:creationId xmlns:p14="http://schemas.microsoft.com/office/powerpoint/2010/main" val="200698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4D196-3C34-B17B-8509-5B70E5A40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uspension Bridge · Free Stock Photo">
            <a:extLst>
              <a:ext uri="{FF2B5EF4-FFF2-40B4-BE49-F238E27FC236}">
                <a16:creationId xmlns:a16="http://schemas.microsoft.com/office/drawing/2014/main" id="{08554C99-21BF-69E6-B59F-C12B11C61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" b="212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56CC0F-113C-A3EA-B77A-664756B46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67550"/>
            <a:ext cx="10909640" cy="1242344"/>
          </a:xfrm>
        </p:spPr>
        <p:txBody>
          <a:bodyPr anchor="b">
            <a:normAutofit fontScale="90000"/>
          </a:bodyPr>
          <a:lstStyle/>
          <a:p>
            <a:r>
              <a:rPr lang="en-GB" sz="4400" b="1" i="0" u="none" strike="noStrike" noProof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Cell-ebrating Efficiency: Optimization Algorithms Meet Biological Systems</a:t>
            </a:r>
            <a:endParaRPr lang="en-GB" sz="4400" b="1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3D3B2-830C-F0DB-9382-3D8A280C0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409894"/>
            <a:ext cx="10909643" cy="1242344"/>
          </a:xfrm>
          <a:noFill/>
        </p:spPr>
        <p:txBody>
          <a:bodyPr anchor="t">
            <a:normAutofit/>
          </a:bodyPr>
          <a:lstStyle/>
          <a:p>
            <a:r>
              <a:rPr lang="en-GB" noProof="1"/>
              <a:t>Malachy McEvoy | s2277725@ed.ac.uk</a:t>
            </a:r>
          </a:p>
          <a:p>
            <a:r>
              <a:rPr lang="en-GB" noProof="1"/>
              <a:t>Supervision by Dr. Andrea Weisse and Christoph Wagner</a:t>
            </a:r>
          </a:p>
        </p:txBody>
      </p:sp>
      <p:pic>
        <p:nvPicPr>
          <p:cNvPr id="4" name="Picture 3" descr="A logo for the university of ed&#10;&#10;AI-generated content may be incorrect.">
            <a:extLst>
              <a:ext uri="{FF2B5EF4-FFF2-40B4-BE49-F238E27FC236}">
                <a16:creationId xmlns:a16="http://schemas.microsoft.com/office/drawing/2014/main" id="{41483847-BA9E-52C8-300E-6ACB1916FF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044" b="21221"/>
          <a:stretch/>
        </p:blipFill>
        <p:spPr>
          <a:xfrm>
            <a:off x="3012797" y="2406121"/>
            <a:ext cx="6161807" cy="15556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DCA1A6-3354-DAF8-5FB0-6330723E8CE7}"/>
              </a:ext>
            </a:extLst>
          </p:cNvPr>
          <p:cNvSpPr txBox="1">
            <a:spLocks/>
          </p:cNvSpPr>
          <p:nvPr/>
        </p:nvSpPr>
        <p:spPr>
          <a:xfrm>
            <a:off x="638884" y="829214"/>
            <a:ext cx="10909640" cy="12423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b="1" noProof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44489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B123F-5D33-15C8-985C-A0376A87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661" y="165520"/>
            <a:ext cx="10515600" cy="950762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pursuit of cell-free protein synthesis (CFPS)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9DB7CA2-03DA-E6EF-683C-7D8B192A64F6}"/>
              </a:ext>
            </a:extLst>
          </p:cNvPr>
          <p:cNvSpPr/>
          <p:nvPr/>
        </p:nvSpPr>
        <p:spPr>
          <a:xfrm>
            <a:off x="387927" y="1336703"/>
            <a:ext cx="5660614" cy="4929863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Biochemical reactions independent of living cells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000" i="1" noProof="1">
                <a:latin typeface="Calibri" panose="020F0502020204030204" pitchFamily="34" charset="0"/>
                <a:cs typeface="Calibri" panose="020F0502020204030204" pitchFamily="34" charset="0"/>
              </a:rPr>
              <a:t>in vitro </a:t>
            </a: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transcription and translation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No need for cell viability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Modular part insulation</a:t>
            </a:r>
          </a:p>
        </p:txBody>
      </p:sp>
      <p:pic>
        <p:nvPicPr>
          <p:cNvPr id="4098" name="Picture 2" descr="Artificial cells' valuable niche in medicine - Advanced Science News">
            <a:extLst>
              <a:ext uri="{FF2B5EF4-FFF2-40B4-BE49-F238E27FC236}">
                <a16:creationId xmlns:a16="http://schemas.microsoft.com/office/drawing/2014/main" id="{F8B8F1A8-0924-2AFB-BFFE-A5C26233E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2" r="18148" b="8263"/>
          <a:stretch/>
        </p:blipFill>
        <p:spPr bwMode="auto">
          <a:xfrm>
            <a:off x="6498814" y="1336703"/>
            <a:ext cx="5305259" cy="492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881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CA97-8943-E6D9-2068-7671AD339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A29D-5C14-17C5-2D52-FD638EC2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881"/>
            <a:ext cx="10515600" cy="89065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simple cell-free system</a:t>
            </a:r>
          </a:p>
        </p:txBody>
      </p:sp>
      <p:pic>
        <p:nvPicPr>
          <p:cNvPr id="3" name="Picture 2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6DE59E8D-8353-855C-6EC0-7262CCEB5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563"/>
            <a:ext cx="10113717" cy="4970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F4327C-5D48-F1AF-5DE5-116877B52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142" y="2404397"/>
            <a:ext cx="3556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BD8E9-2B7A-06D5-9C1E-E90F70F7E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871" y="4156997"/>
            <a:ext cx="3556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49693-7390-BD68-DF3B-E4AA7D895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503" y="4102919"/>
            <a:ext cx="3556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984E55-B472-8E56-4FAB-CD7747A6F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948" y="4550287"/>
            <a:ext cx="3556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406ECB-2A19-8F22-8B7C-5124C15D8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406" y="3314206"/>
            <a:ext cx="3556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CA2302-8100-9331-FA2E-6C083DAE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200" y="3453906"/>
            <a:ext cx="355600" cy="27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CB3CD5-AC7D-E7A6-9C94-F86F13490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048" y="4150870"/>
            <a:ext cx="355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54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AB855-E045-BCED-DE62-3AE3D6D32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 graph&#10;&#10;AI-generated content may be incorrect.">
            <a:extLst>
              <a:ext uri="{FF2B5EF4-FFF2-40B4-BE49-F238E27FC236}">
                <a16:creationId xmlns:a16="http://schemas.microsoft.com/office/drawing/2014/main" id="{DC7AE6EF-1918-C2BB-FF16-34C54BB289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45"/>
          <a:stretch/>
        </p:blipFill>
        <p:spPr>
          <a:xfrm>
            <a:off x="1771103" y="805912"/>
            <a:ext cx="8649789" cy="57493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1A3ED9-A595-881D-B6A7-5EF20DF0E4C8}"/>
              </a:ext>
            </a:extLst>
          </p:cNvPr>
          <p:cNvSpPr txBox="1"/>
          <p:nvPr/>
        </p:nvSpPr>
        <p:spPr>
          <a:xfrm>
            <a:off x="2845658" y="500448"/>
            <a:ext cx="7086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noProof="1"/>
              <a:t>GFP production by chemostat</a:t>
            </a:r>
          </a:p>
        </p:txBody>
      </p:sp>
      <p:pic>
        <p:nvPicPr>
          <p:cNvPr id="8" name="Picture 7" descr="A graph of a curve&#10;&#10;AI-generated content may be incorrect.">
            <a:extLst>
              <a:ext uri="{FF2B5EF4-FFF2-40B4-BE49-F238E27FC236}">
                <a16:creationId xmlns:a16="http://schemas.microsoft.com/office/drawing/2014/main" id="{2FEE568E-FE6A-6D79-32A4-206385D11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102" y="500448"/>
            <a:ext cx="8649789" cy="605485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09C9DDD-DEB7-D4C4-CBFA-B9D413F1B6D2}"/>
              </a:ext>
            </a:extLst>
          </p:cNvPr>
          <p:cNvGrpSpPr/>
          <p:nvPr/>
        </p:nvGrpSpPr>
        <p:grpSpPr>
          <a:xfrm>
            <a:off x="3526548" y="4019863"/>
            <a:ext cx="5938580" cy="1495315"/>
            <a:chOff x="4720347" y="5224927"/>
            <a:chExt cx="5938580" cy="1495315"/>
          </a:xfrm>
        </p:grpSpPr>
        <p:pic>
          <p:nvPicPr>
            <p:cNvPr id="10" name="Picture 9" descr="A green smoke cloud with a light on it&#10;&#10;AI-generated content may be incorrect.">
              <a:extLst>
                <a:ext uri="{FF2B5EF4-FFF2-40B4-BE49-F238E27FC236}">
                  <a16:creationId xmlns:a16="http://schemas.microsoft.com/office/drawing/2014/main" id="{9B52CA9F-2F9F-A9C3-B2DC-3D4503F75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0347" y="5224927"/>
              <a:ext cx="1376874" cy="14953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EE9F8BF-62BB-583B-DC9A-7AD3C9670B14}"/>
                    </a:ext>
                  </a:extLst>
                </p:cNvPr>
                <p:cNvSpPr txBox="1"/>
                <p:nvPr/>
              </p:nvSpPr>
              <p:spPr>
                <a:xfrm>
                  <a:off x="5046404" y="5575808"/>
                  <a:ext cx="5612523" cy="793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240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 noProof="1" dirty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GB" sz="2400" i="1" noProof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m:rPr>
                            <m:aln/>
                          </m:rP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  <m:t>𝑡𝑙</m:t>
                            </m:r>
                          </m:sub>
                        </m:sSub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GB" sz="2400" noProof="1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EE9F8BF-62BB-583B-DC9A-7AD3C9670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6404" y="5575808"/>
                  <a:ext cx="5612523" cy="793551"/>
                </a:xfrm>
                <a:prstGeom prst="rect">
                  <a:avLst/>
                </a:prstGeom>
                <a:blipFill>
                  <a:blip r:embed="rId6"/>
                  <a:stretch>
                    <a:fillRect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935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F2747-59F5-D17A-D781-081AE90B0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F902-4847-A791-50C7-7E74B194A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756"/>
            <a:ext cx="10515600" cy="87877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Optimization: where engineering meets biology</a:t>
            </a:r>
          </a:p>
        </p:txBody>
      </p:sp>
      <p:pic>
        <p:nvPicPr>
          <p:cNvPr id="3" name="Picture 2" descr="Suspension Bridge · Free Stock Photo">
            <a:extLst>
              <a:ext uri="{FF2B5EF4-FFF2-40B4-BE49-F238E27FC236}">
                <a16:creationId xmlns:a16="http://schemas.microsoft.com/office/drawing/2014/main" id="{CEC8D936-A0BE-1A54-D82B-386B50A3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794" y="1444191"/>
            <a:ext cx="7292411" cy="486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6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16130-D014-8A37-0D5C-6E65E11A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515B-D979-CE83-5073-13206028B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501"/>
            <a:ext cx="10515600" cy="76669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cell-free protein synthesis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05E4CB-6F53-154F-EC9E-6DF1F576D61F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21E4531-A2BF-BFA4-A7F7-F1CFF6EBAD8A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C6795FB-4300-04A3-2753-2CF57179922E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032769-275F-2B03-479F-6405D83A1F95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54CBF39-8BBB-4965-FA7B-EEF9E1A7642F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72EDAA1-1729-29D4-A33D-C00490994A1C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3C1A1C6-7960-7FA4-2706-65D96E3A5DEC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FEDF71D-C553-A301-C9B8-6D98FD7CC2D5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AF0A206-6593-690D-9926-0FBBB536727B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348DAB0-BE6E-19EF-66CF-DCA811CFDF46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E7056EEF-4204-0212-CE31-EF860B25CEA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-1420"/>
          <a:stretch/>
        </p:blipFill>
        <p:spPr>
          <a:xfrm>
            <a:off x="4125632" y="1043235"/>
            <a:ext cx="3940735" cy="2758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B99DA-F892-FDC6-AB37-EDA9388C39E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8163931" y="1043237"/>
            <a:ext cx="3940735" cy="2758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626D695-A46C-9876-468D-3ED33BE3D6E0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87332" y="1043235"/>
            <a:ext cx="3940735" cy="27585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AA9C3641-415A-B94A-B0BD-ED46433492B5}"/>
              </a:ext>
            </a:extLst>
          </p:cNvPr>
          <p:cNvSpPr txBox="1">
            <a:spLocks/>
          </p:cNvSpPr>
          <p:nvPr/>
        </p:nvSpPr>
        <p:spPr>
          <a:xfrm>
            <a:off x="5071472" y="4006301"/>
            <a:ext cx="2147570" cy="54358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changing: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5355487-12A0-0983-80C4-146596CC9F61}"/>
              </a:ext>
            </a:extLst>
          </p:cNvPr>
          <p:cNvGrpSpPr/>
          <p:nvPr/>
        </p:nvGrpSpPr>
        <p:grpSpPr>
          <a:xfrm>
            <a:off x="3017620" y="4549889"/>
            <a:ext cx="2053852" cy="1933190"/>
            <a:chOff x="3159739" y="4485562"/>
            <a:chExt cx="1911578" cy="189091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0337229-607C-2ECE-8EEE-06E54A8D8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159739" y="4485562"/>
              <a:ext cx="1911578" cy="189091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3170571-24D4-2157-02F1-0D27A8D2F996}"/>
                    </a:ext>
                  </a:extLst>
                </p:cNvPr>
                <p:cNvSpPr txBox="1"/>
                <p:nvPr/>
              </p:nvSpPr>
              <p:spPr>
                <a:xfrm>
                  <a:off x="3530120" y="5121930"/>
                  <a:ext cx="644769" cy="571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200" b="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noProof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3200" b="0" i="1" noProof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oMath>
                    </m:oMathPara>
                  </a14:m>
                  <a:endParaRPr lang="en-GB" sz="3200" noProof="1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3170571-24D4-2157-02F1-0D27A8D2F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0120" y="5121930"/>
                  <a:ext cx="644769" cy="571986"/>
                </a:xfrm>
                <a:prstGeom prst="rect">
                  <a:avLst/>
                </a:prstGeom>
                <a:blipFill>
                  <a:blip r:embed="rId20"/>
                  <a:stretch>
                    <a:fillRect l="-3571"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BEB3FEC-CE60-1A50-CD3C-C3961F3D9DF8}"/>
              </a:ext>
            </a:extLst>
          </p:cNvPr>
          <p:cNvGrpSpPr/>
          <p:nvPr/>
        </p:nvGrpSpPr>
        <p:grpSpPr>
          <a:xfrm>
            <a:off x="5271485" y="4613093"/>
            <a:ext cx="1849045" cy="1806781"/>
            <a:chOff x="7215215" y="4503739"/>
            <a:chExt cx="1849045" cy="1806781"/>
          </a:xfrm>
        </p:grpSpPr>
        <p:pic>
          <p:nvPicPr>
            <p:cNvPr id="39" name="Picture 38" descr="A red circle in a white square&#10;&#10;AI-generated content may be incorrect.">
              <a:extLst>
                <a:ext uri="{FF2B5EF4-FFF2-40B4-BE49-F238E27FC236}">
                  <a16:creationId xmlns:a16="http://schemas.microsoft.com/office/drawing/2014/main" id="{F8F3AC78-0E9D-74F0-C1B9-CDB1E98CB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215215" y="4503739"/>
              <a:ext cx="1849045" cy="180678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D58BBA-BC37-1415-1AC0-B321CD6494BC}"/>
                    </a:ext>
                  </a:extLst>
                </p:cNvPr>
                <p:cNvSpPr txBox="1"/>
                <p:nvPr/>
              </p:nvSpPr>
              <p:spPr>
                <a:xfrm>
                  <a:off x="8248655" y="5094914"/>
                  <a:ext cx="64476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noProof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GB" sz="3200" noProof="1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D58BBA-BC37-1415-1AC0-B321CD649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655" y="5094914"/>
                  <a:ext cx="644769" cy="58477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3FDA3E-0A2E-3112-2F21-00248FDE9B71}"/>
              </a:ext>
            </a:extLst>
          </p:cNvPr>
          <p:cNvGrpSpPr/>
          <p:nvPr/>
        </p:nvGrpSpPr>
        <p:grpSpPr>
          <a:xfrm>
            <a:off x="7692995" y="4661129"/>
            <a:ext cx="1649548" cy="1706824"/>
            <a:chOff x="7888264" y="4591050"/>
            <a:chExt cx="1972210" cy="21082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41C385F-6817-D4B5-24B6-FE051BCF2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/>
          </p:blipFill>
          <p:spPr>
            <a:xfrm>
              <a:off x="7888264" y="4591050"/>
              <a:ext cx="1972210" cy="2108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BB042D-51EE-C04E-B49C-92CC741AFF2E}"/>
                    </a:ext>
                  </a:extLst>
                </p:cNvPr>
                <p:cNvSpPr txBox="1"/>
                <p:nvPr/>
              </p:nvSpPr>
              <p:spPr>
                <a:xfrm>
                  <a:off x="8141668" y="5325985"/>
                  <a:ext cx="644769" cy="7222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GB" sz="3200" noProof="1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BB042D-51EE-C04E-B49C-92CC741AF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1668" y="5325985"/>
                  <a:ext cx="644769" cy="72229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98396FCC-7BC2-2239-49B6-FDBB5E6D0A21}"/>
              </a:ext>
            </a:extLst>
          </p:cNvPr>
          <p:cNvSpPr txBox="1">
            <a:spLocks/>
          </p:cNvSpPr>
          <p:nvPr/>
        </p:nvSpPr>
        <p:spPr>
          <a:xfrm rot="1431603">
            <a:off x="9526781" y="4389335"/>
            <a:ext cx="2147570" cy="54358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i="1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Dilution interval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95242E97-AA24-8E5E-2BE7-8CC347147E89}"/>
              </a:ext>
            </a:extLst>
          </p:cNvPr>
          <p:cNvCxnSpPr>
            <a:stCxn id="47" idx="2"/>
            <a:endCxn id="41" idx="3"/>
          </p:cNvCxnSpPr>
          <p:nvPr/>
        </p:nvCxnSpPr>
        <p:spPr>
          <a:xfrm rot="5400000">
            <a:off x="9621353" y="4645269"/>
            <a:ext cx="604847" cy="113369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EEBD04B-340A-BE44-DC61-3A5196557822}"/>
              </a:ext>
            </a:extLst>
          </p:cNvPr>
          <p:cNvSpPr txBox="1">
            <a:spLocks/>
          </p:cNvSpPr>
          <p:nvPr/>
        </p:nvSpPr>
        <p:spPr>
          <a:xfrm rot="20608740">
            <a:off x="975013" y="4559832"/>
            <a:ext cx="2147570" cy="54358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i="1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DNA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51A2403D-3F93-402F-9417-51A0F12C197E}"/>
              </a:ext>
            </a:extLst>
          </p:cNvPr>
          <p:cNvCxnSpPr>
            <a:cxnSpLocks/>
            <a:stCxn id="3" idx="2"/>
            <a:endCxn id="37" idx="1"/>
          </p:cNvCxnSpPr>
          <p:nvPr/>
        </p:nvCxnSpPr>
        <p:spPr>
          <a:xfrm rot="16200000" flipH="1">
            <a:off x="2359711" y="4858574"/>
            <a:ext cx="424285" cy="89153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4D820179-7F88-8826-D00F-DAF4B5EF165A}"/>
              </a:ext>
            </a:extLst>
          </p:cNvPr>
          <p:cNvSpPr txBox="1">
            <a:spLocks/>
          </p:cNvSpPr>
          <p:nvPr/>
        </p:nvSpPr>
        <p:spPr>
          <a:xfrm rot="20608740">
            <a:off x="6058504" y="6300211"/>
            <a:ext cx="2147570" cy="543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i="1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08A3E52C-812B-33B6-5773-A703FDA55F4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30044" y="5683105"/>
            <a:ext cx="846500" cy="46297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3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7" grpId="0" animBg="1"/>
      <p:bldP spid="3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2F17D-8028-402D-C365-35465C5DE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D49F-1DC1-B98A-5B2D-9164B894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227"/>
            <a:ext cx="10515600" cy="898051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DCF46-F2B3-6CA5-7C5C-8F6F34272896}"/>
              </a:ext>
            </a:extLst>
          </p:cNvPr>
          <p:cNvSpPr txBox="1"/>
          <p:nvPr/>
        </p:nvSpPr>
        <p:spPr>
          <a:xfrm>
            <a:off x="190005" y="3429000"/>
            <a:ext cx="57949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1">
                <a:latin typeface="Calibri" panose="020F0502020204030204" pitchFamily="34" charset="0"/>
                <a:cs typeface="Calibri" panose="020F0502020204030204" pitchFamily="34" charset="0"/>
              </a:rPr>
              <a:t>Gradient-based algorithms</a:t>
            </a:r>
          </a:p>
          <a:p>
            <a:endParaRPr lang="en-GB" sz="2400" b="1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Use information about the </a:t>
            </a:r>
            <a:r>
              <a:rPr lang="en-GB" sz="2400" b="1" noProof="1">
                <a:latin typeface="Calibri" panose="020F0502020204030204" pitchFamily="34" charset="0"/>
                <a:cs typeface="Calibri" panose="020F0502020204030204" pitchFamily="34" charset="0"/>
              </a:rPr>
              <a:t>derivatives</a:t>
            </a: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 of the objective function to move to the next iterations</a:t>
            </a: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Examples: gradient descent, Newton’s method, L-BFGS, interior point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B7985E49-2F97-463B-A1AC-1D064F913D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32420596"/>
                  </p:ext>
                </p:extLst>
              </p:nvPr>
            </p:nvGraphicFramePr>
            <p:xfrm>
              <a:off x="190005" y="1297857"/>
              <a:ext cx="11744696" cy="18656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B7985E49-2F97-463B-A1AC-1D064F913D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32420596"/>
                  </p:ext>
                </p:extLst>
              </p:nvPr>
            </p:nvGraphicFramePr>
            <p:xfrm>
              <a:off x="190005" y="1297857"/>
              <a:ext cx="11744696" cy="18656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C55AB0-6B77-57F9-345E-357E75879E2B}"/>
              </a:ext>
            </a:extLst>
          </p:cNvPr>
          <p:cNvSpPr txBox="1"/>
          <p:nvPr/>
        </p:nvSpPr>
        <p:spPr>
          <a:xfrm>
            <a:off x="6207072" y="3429000"/>
            <a:ext cx="59059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1">
                <a:latin typeface="Calibri" panose="020F0502020204030204" pitchFamily="34" charset="0"/>
                <a:cs typeface="Calibri" panose="020F0502020204030204" pitchFamily="34" charset="0"/>
              </a:rPr>
              <a:t>Evolutionary algorithms</a:t>
            </a:r>
          </a:p>
          <a:p>
            <a:endParaRPr lang="en-GB" sz="2400" b="1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Inspired by Darwinian evolutionary systems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Iteratively evolve a population of candidate solutions over several generations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Use mutations, migrations and crossovers between solutions to converge on optimum values</a:t>
            </a: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42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5" grpId="0">
        <p:bldAsOne/>
      </p:bldGraphic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7926F5-173C-74D6-8A3F-D007C0552C27}"/>
              </a:ext>
            </a:extLst>
          </p:cNvPr>
          <p:cNvSpPr txBox="1">
            <a:spLocks/>
          </p:cNvSpPr>
          <p:nvPr/>
        </p:nvSpPr>
        <p:spPr>
          <a:xfrm>
            <a:off x="838200" y="250322"/>
            <a:ext cx="10515600" cy="6847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Optimization: comparing algorithms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01E75-E97D-AC1B-8ABF-E6ED6339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140976"/>
            <a:ext cx="6032664" cy="40217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97A605-F6CF-D8BD-F615-5E5D3274738C}"/>
              </a:ext>
            </a:extLst>
          </p:cNvPr>
          <p:cNvSpPr txBox="1"/>
          <p:nvPr/>
        </p:nvSpPr>
        <p:spPr>
          <a:xfrm>
            <a:off x="1226277" y="5618966"/>
            <a:ext cx="3595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1"/>
              <a:t>Each iteration moves in opposite direction to gradient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48954-7E1D-A54D-28C4-DCA50BEC3614}"/>
              </a:ext>
            </a:extLst>
          </p:cNvPr>
          <p:cNvSpPr txBox="1"/>
          <p:nvPr/>
        </p:nvSpPr>
        <p:spPr>
          <a:xfrm>
            <a:off x="7251190" y="5480466"/>
            <a:ext cx="359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1"/>
              <a:t>Constructs a model function at each solution to guide distance and direction to next iterations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D1970-F78E-91EA-23EF-6E2B62999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12" y="1177209"/>
            <a:ext cx="5923965" cy="394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28A01-0A0A-E344-2EA0-9005F825D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4AB0-B6C6-4C00-CFCB-448C3CFD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501"/>
            <a:ext cx="10515600" cy="9220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Maximizing total GFP yield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loud 15">
            <a:extLst>
              <a:ext uri="{FF2B5EF4-FFF2-40B4-BE49-F238E27FC236}">
                <a16:creationId xmlns:a16="http://schemas.microsoft.com/office/drawing/2014/main" id="{3F3CA136-0EB4-88D7-C980-611A873B0D7B}"/>
              </a:ext>
            </a:extLst>
          </p:cNvPr>
          <p:cNvSpPr/>
          <p:nvPr/>
        </p:nvSpPr>
        <p:spPr>
          <a:xfrm>
            <a:off x="7071813" y="1194586"/>
            <a:ext cx="5090482" cy="5193514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Improve bioreactor configuration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Maximum resource efficiency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High-yield sustained protein synthesis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Bulk chemicals, therapeutic proteins etc.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D1B389-9299-3C09-BD2A-C76AE8B82A60}"/>
              </a:ext>
            </a:extLst>
          </p:cNvPr>
          <p:cNvGrpSpPr/>
          <p:nvPr/>
        </p:nvGrpSpPr>
        <p:grpSpPr>
          <a:xfrm>
            <a:off x="362824" y="1753230"/>
            <a:ext cx="6363440" cy="4634871"/>
            <a:chOff x="696038" y="1118245"/>
            <a:chExt cx="4944905" cy="34068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C9E194-B825-927A-AADB-A6A8869B9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-1644" b="-2408"/>
            <a:stretch/>
          </p:blipFill>
          <p:spPr>
            <a:xfrm>
              <a:off x="696038" y="1118245"/>
              <a:ext cx="4944905" cy="34068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A94D5E1-D644-584A-7249-02437F7FA291}"/>
                    </a:ext>
                  </a:extLst>
                </p:cNvPr>
                <p:cNvSpPr txBox="1"/>
                <p:nvPr/>
              </p:nvSpPr>
              <p:spPr>
                <a:xfrm>
                  <a:off x="1946796" y="2612469"/>
                  <a:ext cx="2049473" cy="1041019"/>
                </a:xfrm>
                <a:prstGeom prst="cloud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b="0" i="0" noProof="1" dirty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GB" sz="2400" b="0" i="0" noProof="1" dirty="0" smtClean="0"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d>
                                      <m:dPr>
                                        <m:ctrlPr>
                                          <a:rPr lang="en-GB" sz="2400" b="0" i="1" noProof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b="0" i="1" noProof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nary>
                          </m:e>
                        </m:func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</a:rPr>
                          <m:t>𝑑𝑡</m:t>
                        </m:r>
                      </m:oMath>
                    </m:oMathPara>
                  </a14:m>
                  <a:endParaRPr lang="en-GB" b="0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A94D5E1-D644-584A-7249-02437F7FA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6796" y="2612469"/>
                  <a:ext cx="2049473" cy="1041019"/>
                </a:xfrm>
                <a:prstGeom prst="cloud">
                  <a:avLst/>
                </a:prstGeom>
                <a:blipFill>
                  <a:blip r:embed="rId17"/>
                  <a:stretch>
                    <a:fillRect l="-9524" t="-87719" b="-132456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40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2442</TotalTime>
  <Words>1362</Words>
  <Application>Microsoft Macintosh PowerPoint</Application>
  <PresentationFormat>Widescreen</PresentationFormat>
  <Paragraphs>254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Cambria Math</vt:lpstr>
      <vt:lpstr>Google Sans</vt:lpstr>
      <vt:lpstr>Office Theme</vt:lpstr>
      <vt:lpstr>Cell-ebrating Efficiency: Optimization Algorithms Meet Biological Systems</vt:lpstr>
      <vt:lpstr>The pursuit of cell-free protein synthesis (CFPS)</vt:lpstr>
      <vt:lpstr>A simple cell-free system</vt:lpstr>
      <vt:lpstr>PowerPoint Presentation</vt:lpstr>
      <vt:lpstr>Optimization: where engineering meets biology</vt:lpstr>
      <vt:lpstr>Optimizing cell-free protein synthesis</vt:lpstr>
      <vt:lpstr>Optimization algorithms</vt:lpstr>
      <vt:lpstr>PowerPoint Presentation</vt:lpstr>
      <vt:lpstr>Maximizing total GFP yield</vt:lpstr>
      <vt:lpstr>Changing DNA and energy to maximise total yield</vt:lpstr>
      <vt:lpstr>Changing dilution interval to maximize total yield</vt:lpstr>
      <vt:lpstr>PowerPoint Presentation</vt:lpstr>
      <vt:lpstr>PowerPoint Presentation</vt:lpstr>
      <vt:lpstr>Optimizing a cell-free system</vt:lpstr>
      <vt:lpstr>Optimizing a cell-free system</vt:lpstr>
      <vt:lpstr>Optimizing a cell-free system</vt:lpstr>
      <vt:lpstr>Optimizing a cell-free system</vt:lpstr>
      <vt:lpstr>Optimizing a cell-free system</vt:lpstr>
      <vt:lpstr>Cell-ebrating Efficiency: Optimization Algorithms Meet Biological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Malachy McEvoy</dc:creator>
  <cp:lastModifiedBy>Malachy McEvoy</cp:lastModifiedBy>
  <cp:revision>13</cp:revision>
  <dcterms:created xsi:type="dcterms:W3CDTF">2025-04-21T09:09:23Z</dcterms:created>
  <dcterms:modified xsi:type="dcterms:W3CDTF">2025-05-01T13:57:50Z</dcterms:modified>
</cp:coreProperties>
</file>